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9" r:id="rId2"/>
    <p:sldId id="346" r:id="rId3"/>
    <p:sldId id="347" r:id="rId4"/>
    <p:sldId id="348" r:id="rId5"/>
    <p:sldId id="349" r:id="rId6"/>
    <p:sldId id="361" r:id="rId7"/>
    <p:sldId id="350" r:id="rId8"/>
    <p:sldId id="352" r:id="rId9"/>
    <p:sldId id="360" r:id="rId10"/>
    <p:sldId id="351" r:id="rId11"/>
    <p:sldId id="353" r:id="rId12"/>
    <p:sldId id="354" r:id="rId13"/>
    <p:sldId id="363" r:id="rId14"/>
    <p:sldId id="339" r:id="rId15"/>
    <p:sldId id="307" r:id="rId16"/>
    <p:sldId id="308" r:id="rId17"/>
    <p:sldId id="309" r:id="rId18"/>
    <p:sldId id="306" r:id="rId19"/>
    <p:sldId id="310" r:id="rId20"/>
    <p:sldId id="311" r:id="rId21"/>
    <p:sldId id="318" r:id="rId22"/>
    <p:sldId id="305" r:id="rId23"/>
    <p:sldId id="312" r:id="rId24"/>
    <p:sldId id="322" r:id="rId25"/>
    <p:sldId id="320" r:id="rId26"/>
    <p:sldId id="321" r:id="rId27"/>
    <p:sldId id="324" r:id="rId28"/>
    <p:sldId id="345" r:id="rId29"/>
    <p:sldId id="340" r:id="rId30"/>
    <p:sldId id="358" r:id="rId31"/>
    <p:sldId id="357" r:id="rId32"/>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9B25"/>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81" autoAdjust="0"/>
  </p:normalViewPr>
  <p:slideViewPr>
    <p:cSldViewPr>
      <p:cViewPr>
        <p:scale>
          <a:sx n="77" d="100"/>
          <a:sy n="77" d="100"/>
        </p:scale>
        <p:origin x="-1182"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0009CFE-65EA-437C-BF8C-74B16DFE7D21}" type="slidenum">
              <a:rPr lang="en-GB"/>
              <a:pPr>
                <a:defRPr/>
              </a:pPr>
              <a:t>‹#›</a:t>
            </a:fld>
            <a:endParaRPr lang="en-GB"/>
          </a:p>
        </p:txBody>
      </p:sp>
    </p:spTree>
    <p:extLst>
      <p:ext uri="{BB962C8B-B14F-4D97-AF65-F5344CB8AC3E}">
        <p14:creationId xmlns:p14="http://schemas.microsoft.com/office/powerpoint/2010/main" val="2571654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5580726-AEFE-4136-8F19-9BC55EF0273C}" type="slidenum">
              <a:rPr lang="en-GB"/>
              <a:pPr>
                <a:defRPr/>
              </a:pPr>
              <a:t>‹#›</a:t>
            </a:fld>
            <a:endParaRPr lang="en-GB"/>
          </a:p>
        </p:txBody>
      </p:sp>
    </p:spTree>
    <p:extLst>
      <p:ext uri="{BB962C8B-B14F-4D97-AF65-F5344CB8AC3E}">
        <p14:creationId xmlns:p14="http://schemas.microsoft.com/office/powerpoint/2010/main" val="527105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845F1A9-14C9-4DCF-B663-9489F8DBEA1E}" type="slidenum">
              <a:rPr lang="en-GB"/>
              <a:pPr>
                <a:defRPr/>
              </a:pPr>
              <a:t>‹#›</a:t>
            </a:fld>
            <a:endParaRPr lang="en-GB"/>
          </a:p>
        </p:txBody>
      </p:sp>
    </p:spTree>
    <p:extLst>
      <p:ext uri="{BB962C8B-B14F-4D97-AF65-F5344CB8AC3E}">
        <p14:creationId xmlns:p14="http://schemas.microsoft.com/office/powerpoint/2010/main" val="2000122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C874132-3A9A-4B88-8627-9BDE5F1D03BB}" type="slidenum">
              <a:rPr lang="en-GB"/>
              <a:pPr>
                <a:defRPr/>
              </a:pPr>
              <a:t>‹#›</a:t>
            </a:fld>
            <a:endParaRPr lang="en-GB"/>
          </a:p>
        </p:txBody>
      </p:sp>
    </p:spTree>
    <p:extLst>
      <p:ext uri="{BB962C8B-B14F-4D97-AF65-F5344CB8AC3E}">
        <p14:creationId xmlns:p14="http://schemas.microsoft.com/office/powerpoint/2010/main" val="3591888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4FB2818-F8E7-4064-96BE-83205EEDE109}" type="slidenum">
              <a:rPr lang="en-GB"/>
              <a:pPr>
                <a:defRPr/>
              </a:pPr>
              <a:t>‹#›</a:t>
            </a:fld>
            <a:endParaRPr lang="en-GB"/>
          </a:p>
        </p:txBody>
      </p:sp>
    </p:spTree>
    <p:extLst>
      <p:ext uri="{BB962C8B-B14F-4D97-AF65-F5344CB8AC3E}">
        <p14:creationId xmlns:p14="http://schemas.microsoft.com/office/powerpoint/2010/main" val="1744116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FC6D5DF-9DA1-407B-B60D-D1F0E30076F6}" type="slidenum">
              <a:rPr lang="en-GB"/>
              <a:pPr>
                <a:defRPr/>
              </a:pPr>
              <a:t>‹#›</a:t>
            </a:fld>
            <a:endParaRPr lang="en-GB"/>
          </a:p>
        </p:txBody>
      </p:sp>
    </p:spTree>
    <p:extLst>
      <p:ext uri="{BB962C8B-B14F-4D97-AF65-F5344CB8AC3E}">
        <p14:creationId xmlns:p14="http://schemas.microsoft.com/office/powerpoint/2010/main" val="2889295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1061089B-0363-41C4-8EE7-6AC04DAD23D3}" type="slidenum">
              <a:rPr lang="en-GB"/>
              <a:pPr>
                <a:defRPr/>
              </a:pPr>
              <a:t>‹#›</a:t>
            </a:fld>
            <a:endParaRPr lang="en-GB"/>
          </a:p>
        </p:txBody>
      </p:sp>
    </p:spTree>
    <p:extLst>
      <p:ext uri="{BB962C8B-B14F-4D97-AF65-F5344CB8AC3E}">
        <p14:creationId xmlns:p14="http://schemas.microsoft.com/office/powerpoint/2010/main" val="1385528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2D2AF59-3776-4B75-9535-8CAF99A61270}" type="slidenum">
              <a:rPr lang="en-GB"/>
              <a:pPr>
                <a:defRPr/>
              </a:pPr>
              <a:t>‹#›</a:t>
            </a:fld>
            <a:endParaRPr lang="en-GB"/>
          </a:p>
        </p:txBody>
      </p:sp>
    </p:spTree>
    <p:extLst>
      <p:ext uri="{BB962C8B-B14F-4D97-AF65-F5344CB8AC3E}">
        <p14:creationId xmlns:p14="http://schemas.microsoft.com/office/powerpoint/2010/main" val="153968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1ADD909-EA95-487C-9278-46295847FBC2}" type="slidenum">
              <a:rPr lang="en-GB"/>
              <a:pPr>
                <a:defRPr/>
              </a:pPr>
              <a:t>‹#›</a:t>
            </a:fld>
            <a:endParaRPr lang="en-GB"/>
          </a:p>
        </p:txBody>
      </p:sp>
    </p:spTree>
    <p:extLst>
      <p:ext uri="{BB962C8B-B14F-4D97-AF65-F5344CB8AC3E}">
        <p14:creationId xmlns:p14="http://schemas.microsoft.com/office/powerpoint/2010/main" val="2339312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E34A6F3-D6C3-4E7C-B42E-7E1F71EC773C}" type="slidenum">
              <a:rPr lang="en-GB"/>
              <a:pPr>
                <a:defRPr/>
              </a:pPr>
              <a:t>‹#›</a:t>
            </a:fld>
            <a:endParaRPr lang="en-GB"/>
          </a:p>
        </p:txBody>
      </p:sp>
    </p:spTree>
    <p:extLst>
      <p:ext uri="{BB962C8B-B14F-4D97-AF65-F5344CB8AC3E}">
        <p14:creationId xmlns:p14="http://schemas.microsoft.com/office/powerpoint/2010/main" val="2074243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7AF13CA-5A91-4E61-95BB-E530828EF543}" type="slidenum">
              <a:rPr lang="en-GB"/>
              <a:pPr>
                <a:defRPr/>
              </a:pPr>
              <a:t>‹#›</a:t>
            </a:fld>
            <a:endParaRPr lang="en-GB"/>
          </a:p>
        </p:txBody>
      </p:sp>
    </p:spTree>
    <p:extLst>
      <p:ext uri="{BB962C8B-B14F-4D97-AF65-F5344CB8AC3E}">
        <p14:creationId xmlns:p14="http://schemas.microsoft.com/office/powerpoint/2010/main" val="1132215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6F531A57-CBB9-4CC5-A99A-856F16497AC4}" type="slidenum">
              <a:rPr lang="en-GB"/>
              <a:pPr>
                <a:defRPr/>
              </a:pPr>
              <a:t>‹#›</a:t>
            </a:fld>
            <a:endParaRPr lang="en-GB"/>
          </a:p>
        </p:txBody>
      </p:sp>
      <p:pic>
        <p:nvPicPr>
          <p:cNvPr id="1031" name="Picture 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948488" y="333375"/>
            <a:ext cx="1871662"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956550" y="5876925"/>
            <a:ext cx="7905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AutoShape 10"/>
          <p:cNvSpPr>
            <a:spLocks noChangeArrowheads="1"/>
          </p:cNvSpPr>
          <p:nvPr userDrawn="1"/>
        </p:nvSpPr>
        <p:spPr bwMode="auto">
          <a:xfrm>
            <a:off x="2987675" y="6165850"/>
            <a:ext cx="720725" cy="360363"/>
          </a:xfrm>
          <a:prstGeom prst="chevron">
            <a:avLst>
              <a:gd name="adj" fmla="val 50000"/>
            </a:avLst>
          </a:prstGeom>
          <a:solidFill>
            <a:schemeClr val="folHlink"/>
          </a:solidFill>
          <a:ln w="9525">
            <a:noFill/>
            <a:miter lim="800000"/>
            <a:headEnd/>
            <a:tailEnd/>
          </a:ln>
          <a:effectLst/>
        </p:spPr>
        <p:txBody>
          <a:bodyPr wrap="none" anchor="ctr"/>
          <a:lstStyle/>
          <a:p>
            <a:pPr algn="ctr">
              <a:defRPr/>
            </a:pPr>
            <a:endParaRPr lang="en-US">
              <a:solidFill>
                <a:schemeClr val="folHlink"/>
              </a:solidFill>
              <a:latin typeface="Arial" charset="0"/>
            </a:endParaRPr>
          </a:p>
        </p:txBody>
      </p:sp>
      <p:sp>
        <p:nvSpPr>
          <p:cNvPr id="1035" name="AutoShape 11"/>
          <p:cNvSpPr>
            <a:spLocks noChangeArrowheads="1"/>
          </p:cNvSpPr>
          <p:nvPr userDrawn="1"/>
        </p:nvSpPr>
        <p:spPr bwMode="auto">
          <a:xfrm>
            <a:off x="3995738" y="6165850"/>
            <a:ext cx="720725" cy="360363"/>
          </a:xfrm>
          <a:prstGeom prst="chevron">
            <a:avLst>
              <a:gd name="adj" fmla="val 50000"/>
            </a:avLst>
          </a:prstGeom>
          <a:solidFill>
            <a:schemeClr val="folHlink"/>
          </a:solidFill>
          <a:ln w="9525">
            <a:noFill/>
            <a:miter lim="800000"/>
            <a:headEnd/>
            <a:tailEnd/>
          </a:ln>
          <a:effectLst/>
        </p:spPr>
        <p:txBody>
          <a:bodyPr wrap="none" anchor="ctr"/>
          <a:lstStyle/>
          <a:p>
            <a:pPr algn="ctr">
              <a:defRPr/>
            </a:pPr>
            <a:endParaRPr lang="en-US">
              <a:solidFill>
                <a:schemeClr val="folHlink"/>
              </a:solidFill>
              <a:latin typeface="Arial" charset="0"/>
            </a:endParaRPr>
          </a:p>
        </p:txBody>
      </p:sp>
      <p:sp>
        <p:nvSpPr>
          <p:cNvPr id="1036" name="AutoShape 12"/>
          <p:cNvSpPr>
            <a:spLocks noChangeArrowheads="1"/>
          </p:cNvSpPr>
          <p:nvPr userDrawn="1"/>
        </p:nvSpPr>
        <p:spPr bwMode="auto">
          <a:xfrm>
            <a:off x="5003800" y="6165850"/>
            <a:ext cx="720725" cy="360363"/>
          </a:xfrm>
          <a:prstGeom prst="chevron">
            <a:avLst>
              <a:gd name="adj" fmla="val 50000"/>
            </a:avLst>
          </a:prstGeom>
          <a:solidFill>
            <a:schemeClr val="folHlink"/>
          </a:solidFill>
          <a:ln w="9525">
            <a:noFill/>
            <a:miter lim="800000"/>
            <a:headEnd/>
            <a:tailEnd/>
          </a:ln>
          <a:effectLst/>
        </p:spPr>
        <p:txBody>
          <a:bodyPr wrap="none" anchor="ctr"/>
          <a:lstStyle/>
          <a:p>
            <a:pPr algn="ctr">
              <a:defRPr/>
            </a:pPr>
            <a:endParaRPr lang="en-US">
              <a:solidFill>
                <a:schemeClr val="folHlink"/>
              </a:solidFill>
              <a:latin typeface="Arial" charset="0"/>
            </a:endParaRPr>
          </a:p>
        </p:txBody>
      </p:sp>
      <p:sp>
        <p:nvSpPr>
          <p:cNvPr id="1037" name="AutoShape 13"/>
          <p:cNvSpPr>
            <a:spLocks noChangeArrowheads="1"/>
          </p:cNvSpPr>
          <p:nvPr userDrawn="1"/>
        </p:nvSpPr>
        <p:spPr bwMode="auto">
          <a:xfrm>
            <a:off x="6011863" y="6165850"/>
            <a:ext cx="720725" cy="360363"/>
          </a:xfrm>
          <a:prstGeom prst="chevron">
            <a:avLst>
              <a:gd name="adj" fmla="val 50000"/>
            </a:avLst>
          </a:prstGeom>
          <a:solidFill>
            <a:schemeClr val="folHlink"/>
          </a:solidFill>
          <a:ln w="9525">
            <a:noFill/>
            <a:miter lim="800000"/>
            <a:headEnd/>
            <a:tailEnd/>
          </a:ln>
          <a:effectLst/>
        </p:spPr>
        <p:txBody>
          <a:bodyPr wrap="none" anchor="ctr"/>
          <a:lstStyle/>
          <a:p>
            <a:pPr algn="ctr">
              <a:defRPr/>
            </a:pPr>
            <a:endParaRPr lang="en-US">
              <a:solidFill>
                <a:schemeClr val="folHlink"/>
              </a:solidFill>
              <a:latin typeface="Arial" charset="0"/>
            </a:endParaRPr>
          </a:p>
        </p:txBody>
      </p:sp>
      <p:sp>
        <p:nvSpPr>
          <p:cNvPr id="1038" name="AutoShape 14"/>
          <p:cNvSpPr>
            <a:spLocks noChangeArrowheads="1"/>
          </p:cNvSpPr>
          <p:nvPr userDrawn="1"/>
        </p:nvSpPr>
        <p:spPr bwMode="auto">
          <a:xfrm>
            <a:off x="6948488" y="6165850"/>
            <a:ext cx="720725" cy="360363"/>
          </a:xfrm>
          <a:prstGeom prst="chevron">
            <a:avLst>
              <a:gd name="adj" fmla="val 50000"/>
            </a:avLst>
          </a:prstGeom>
          <a:solidFill>
            <a:schemeClr val="folHlink"/>
          </a:solidFill>
          <a:ln w="9525">
            <a:noFill/>
            <a:miter lim="800000"/>
            <a:headEnd/>
            <a:tailEnd/>
          </a:ln>
          <a:effectLst/>
        </p:spPr>
        <p:txBody>
          <a:bodyPr wrap="none" anchor="ctr"/>
          <a:lstStyle/>
          <a:p>
            <a:pPr algn="ctr">
              <a:defRPr/>
            </a:pPr>
            <a:endParaRPr lang="en-US">
              <a:solidFill>
                <a:schemeClr val="folHlink"/>
              </a:solidFill>
              <a:latin typeface="Arial" charset="0"/>
            </a:endParaRPr>
          </a:p>
        </p:txBody>
      </p:sp>
      <p:sp>
        <p:nvSpPr>
          <p:cNvPr id="1039" name="AutoShape 15"/>
          <p:cNvSpPr>
            <a:spLocks noChangeArrowheads="1"/>
          </p:cNvSpPr>
          <p:nvPr userDrawn="1"/>
        </p:nvSpPr>
        <p:spPr bwMode="auto">
          <a:xfrm>
            <a:off x="1042988" y="6165850"/>
            <a:ext cx="720725" cy="360363"/>
          </a:xfrm>
          <a:prstGeom prst="chevron">
            <a:avLst>
              <a:gd name="adj" fmla="val 50000"/>
            </a:avLst>
          </a:prstGeom>
          <a:solidFill>
            <a:schemeClr val="folHlink"/>
          </a:solidFill>
          <a:ln w="9525">
            <a:noFill/>
            <a:miter lim="800000"/>
            <a:headEnd/>
            <a:tailEnd/>
          </a:ln>
          <a:effectLst/>
        </p:spPr>
        <p:txBody>
          <a:bodyPr wrap="none" anchor="ctr"/>
          <a:lstStyle/>
          <a:p>
            <a:pPr algn="ctr">
              <a:defRPr/>
            </a:pPr>
            <a:endParaRPr lang="en-US">
              <a:solidFill>
                <a:schemeClr val="folHlink"/>
              </a:solidFill>
              <a:latin typeface="Arial" charset="0"/>
            </a:endParaRPr>
          </a:p>
        </p:txBody>
      </p:sp>
      <p:sp>
        <p:nvSpPr>
          <p:cNvPr id="1040" name="AutoShape 16"/>
          <p:cNvSpPr>
            <a:spLocks noChangeArrowheads="1"/>
          </p:cNvSpPr>
          <p:nvPr userDrawn="1"/>
        </p:nvSpPr>
        <p:spPr bwMode="auto">
          <a:xfrm>
            <a:off x="2051050" y="6165850"/>
            <a:ext cx="720725" cy="360363"/>
          </a:xfrm>
          <a:prstGeom prst="chevron">
            <a:avLst>
              <a:gd name="adj" fmla="val 50000"/>
            </a:avLst>
          </a:prstGeom>
          <a:solidFill>
            <a:schemeClr val="folHlink"/>
          </a:solidFill>
          <a:ln w="9525">
            <a:noFill/>
            <a:miter lim="800000"/>
            <a:headEnd/>
            <a:tailEnd/>
          </a:ln>
          <a:effectLst/>
        </p:spPr>
        <p:txBody>
          <a:bodyPr wrap="none" anchor="ctr"/>
          <a:lstStyle/>
          <a:p>
            <a:pPr algn="ctr">
              <a:defRPr/>
            </a:pPr>
            <a:endParaRPr lang="en-US">
              <a:solidFill>
                <a:schemeClr val="folHlink"/>
              </a:solidFill>
              <a:latin typeface="Arial" charset="0"/>
            </a:endParaRP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png"/><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hyperlink" Target="http://www.flickr.com/photos/hellobeautifulworld/" TargetMode="External"/><Relationship Id="rId3" Type="http://schemas.openxmlformats.org/officeDocument/2006/relationships/hyperlink" Target="http://www.flickr.com/photos/tigronx254/3502102037/" TargetMode="External"/><Relationship Id="rId7" Type="http://schemas.openxmlformats.org/officeDocument/2006/relationships/hyperlink" Target="http://www.flickr.com/photos/7892616@N06/2556177237/" TargetMode="External"/><Relationship Id="rId2" Type="http://schemas.openxmlformats.org/officeDocument/2006/relationships/hyperlink" Target="http://www.flickr.com/photos/8998965@N05/560679422/" TargetMode="External"/><Relationship Id="rId1" Type="http://schemas.openxmlformats.org/officeDocument/2006/relationships/slideLayout" Target="../slideLayouts/slideLayout2.xml"/><Relationship Id="rId6" Type="http://schemas.openxmlformats.org/officeDocument/2006/relationships/hyperlink" Target="http://www.flickr.com/photos/zerlinaa/3045153131/" TargetMode="External"/><Relationship Id="rId5" Type="http://schemas.openxmlformats.org/officeDocument/2006/relationships/hyperlink" Target="http://www.sproutonline.com/" TargetMode="External"/><Relationship Id="rId4" Type="http://schemas.openxmlformats.org/officeDocument/2006/relationships/hyperlink" Target="http://www.danielbattams.com/" TargetMode="External"/><Relationship Id="rId9" Type="http://schemas.openxmlformats.org/officeDocument/2006/relationships/hyperlink" Target="http://www.flickr.com/photos/lianakabe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a:xfrm>
            <a:off x="179388" y="404813"/>
            <a:ext cx="8229600" cy="4525962"/>
          </a:xfrm>
        </p:spPr>
        <p:txBody>
          <a:bodyPr/>
          <a:lstStyle/>
          <a:p>
            <a:pPr eaLnBrk="1" hangingPunct="1">
              <a:buFontTx/>
              <a:buNone/>
            </a:pPr>
            <a:r>
              <a:rPr lang="en-GB" altLang="en-US" sz="3600" smtClean="0">
                <a:latin typeface="Calibri" pitchFamily="34" charset="0"/>
              </a:rPr>
              <a:t>Planning Media Strategy </a:t>
            </a:r>
          </a:p>
          <a:p>
            <a:pPr eaLnBrk="1" hangingPunct="1">
              <a:buFontTx/>
              <a:buNone/>
            </a:pPr>
            <a:r>
              <a:rPr lang="en-GB" altLang="en-US" sz="3600" smtClean="0">
                <a:latin typeface="Calibri" pitchFamily="34" charset="0"/>
              </a:rPr>
              <a:t>&amp; Punching above your weight</a:t>
            </a:r>
          </a:p>
          <a:p>
            <a:pPr eaLnBrk="1" hangingPunct="1">
              <a:buFontTx/>
              <a:buNone/>
            </a:pPr>
            <a:endParaRPr lang="en-GB" altLang="en-US" sz="2800" smtClean="0">
              <a:latin typeface="Calibri" pitchFamily="34" charset="0"/>
            </a:endParaRPr>
          </a:p>
          <a:p>
            <a:pPr eaLnBrk="1" hangingPunct="1">
              <a:buFontTx/>
              <a:buNone/>
            </a:pPr>
            <a:endParaRPr lang="en-GB" altLang="en-US" sz="2800" smtClean="0">
              <a:latin typeface="Kristen ITC" pitchFamily="66" charset="0"/>
            </a:endParaRPr>
          </a:p>
          <a:p>
            <a:pPr eaLnBrk="1" hangingPunct="1">
              <a:buFontTx/>
              <a:buNone/>
            </a:pPr>
            <a:endParaRPr lang="en-GB" altLang="en-US" sz="2800" smtClean="0">
              <a:latin typeface="Kristen ITC" pitchFamily="66" charset="0"/>
            </a:endParaRPr>
          </a:p>
          <a:p>
            <a:pPr eaLnBrk="1" hangingPunct="1">
              <a:buFontTx/>
              <a:buNone/>
            </a:pPr>
            <a:endParaRPr lang="en-GB" altLang="en-US" sz="2800" smtClean="0">
              <a:latin typeface="Kristen ITC" pitchFamily="66" charset="0"/>
            </a:endParaRPr>
          </a:p>
          <a:p>
            <a:pPr eaLnBrk="1" hangingPunct="1">
              <a:buFontTx/>
              <a:buNone/>
            </a:pPr>
            <a:endParaRPr lang="en-GB" altLang="en-US" sz="2400" smtClean="0">
              <a:latin typeface="Calibri" pitchFamily="34" charset="0"/>
            </a:endParaRPr>
          </a:p>
          <a:p>
            <a:pPr eaLnBrk="1" hangingPunct="1">
              <a:buFontTx/>
              <a:buNone/>
            </a:pPr>
            <a:endParaRPr lang="en-GB" altLang="en-US" smtClean="0"/>
          </a:p>
        </p:txBody>
      </p:sp>
      <p:sp>
        <p:nvSpPr>
          <p:cNvPr id="2051" name="Rectangle 4"/>
          <p:cNvSpPr>
            <a:spLocks noChangeArrowheads="1"/>
          </p:cNvSpPr>
          <p:nvPr/>
        </p:nvSpPr>
        <p:spPr bwMode="auto">
          <a:xfrm>
            <a:off x="468313" y="4005263"/>
            <a:ext cx="8424862"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2000">
                <a:latin typeface="Kristen ITC" pitchFamily="66" charset="0"/>
              </a:rPr>
              <a:t/>
            </a:r>
            <a:br>
              <a:rPr lang="en-GB" altLang="en-US" sz="2000">
                <a:latin typeface="Kristen ITC" pitchFamily="66" charset="0"/>
              </a:rPr>
            </a:br>
            <a:r>
              <a:rPr lang="en-GB" altLang="en-US" sz="2000">
                <a:latin typeface="Kristen ITC" pitchFamily="66" charset="0"/>
              </a:rPr>
              <a:t/>
            </a:r>
            <a:br>
              <a:rPr lang="en-GB" altLang="en-US" sz="2000">
                <a:latin typeface="Kristen ITC" pitchFamily="66" charset="0"/>
              </a:rPr>
            </a:br>
            <a:r>
              <a:rPr lang="en-GB" altLang="en-US" sz="2000">
                <a:latin typeface="Kristen ITC" pitchFamily="66" charset="0"/>
              </a:rPr>
              <a:t/>
            </a:r>
            <a:br>
              <a:rPr lang="en-GB" altLang="en-US" sz="2000">
                <a:latin typeface="Kristen ITC" pitchFamily="66" charset="0"/>
              </a:rPr>
            </a:br>
            <a:r>
              <a:rPr lang="en-GB" altLang="en-US" sz="2000"/>
              <a:t>Rob Dyson, PR Manager &amp; social media</a:t>
            </a:r>
            <a:endParaRPr lang="en-GB" altLang="en-US" sz="4400">
              <a:solidFill>
                <a:schemeClr val="tx2"/>
              </a:solidFill>
            </a:endParaRPr>
          </a:p>
        </p:txBody>
      </p:sp>
      <p:pic>
        <p:nvPicPr>
          <p:cNvPr id="2052" name="Picture 6" descr="strate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1773238"/>
            <a:ext cx="4681537"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en-GB" altLang="en-US" sz="3200" b="1" smtClean="0">
                <a:latin typeface="Calibri" pitchFamily="34" charset="0"/>
              </a:rPr>
              <a:t>Case study: catch a wave</a:t>
            </a:r>
          </a:p>
        </p:txBody>
      </p:sp>
      <p:pic>
        <p:nvPicPr>
          <p:cNvPr id="11267" name="Content Placeholder 3" descr="Politics show.jpg"/>
          <p:cNvPicPr>
            <a:picLocks noGrp="1" noChangeAspect="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549275" y="1600200"/>
            <a:ext cx="2582863" cy="1452563"/>
          </a:xfrm>
          <a:noFill/>
        </p:spPr>
      </p:pic>
      <p:pic>
        <p:nvPicPr>
          <p:cNvPr id="11268" name="Content Placeholder 5" descr="B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284538"/>
            <a:ext cx="2555875"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6"/>
          <p:cNvSpPr>
            <a:spLocks noChangeArrowheads="1"/>
          </p:cNvSpPr>
          <p:nvPr/>
        </p:nvSpPr>
        <p:spPr bwMode="auto">
          <a:xfrm>
            <a:off x="4067175" y="1773238"/>
            <a:ext cx="4572000" cy="438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a:t>A conversation with a PR  friend at another non-profit about a charity-wide survey they were pitching. Meanwhile I was looking for an angle for a Frontier Economics report &amp; our NHS partnership work.</a:t>
            </a:r>
          </a:p>
          <a:p>
            <a:pPr eaLnBrk="1" hangingPunct="1"/>
            <a:endParaRPr lang="en-GB" altLang="en-US"/>
          </a:p>
          <a:p>
            <a:pPr eaLnBrk="1" hangingPunct="1"/>
            <a:r>
              <a:rPr lang="en-GB" altLang="en-US"/>
              <a:t>Led to me pitching in my charity as a case study illustrating their story.</a:t>
            </a:r>
          </a:p>
          <a:p>
            <a:pPr eaLnBrk="1" hangingPunct="1"/>
            <a:endParaRPr lang="en-GB" altLang="en-US"/>
          </a:p>
          <a:p>
            <a:pPr eaLnBrk="1" hangingPunct="1"/>
            <a:endParaRPr lang="en-GB" altLang="en-US"/>
          </a:p>
          <a:p>
            <a:pPr eaLnBrk="1" hangingPunct="1"/>
            <a:endParaRPr lang="en-GB" altLang="en-US"/>
          </a:p>
          <a:p>
            <a:pPr eaLnBrk="1" hangingPunct="1"/>
            <a:r>
              <a:rPr lang="en-GB" altLang="en-US"/>
              <a:t>Inspired journalist to feature us both in a topical piece on The Big Society &amp; what it means to charities (double hit with Blue Peter)</a:t>
            </a:r>
          </a:p>
          <a:p>
            <a:pPr eaLnBrk="1" hangingPunct="1">
              <a:spcBef>
                <a:spcPct val="50000"/>
              </a:spcBef>
              <a:buFont typeface="Arial" charset="0"/>
              <a:buNone/>
            </a:pPr>
            <a:endParaRPr lang="en-GB" altLang="en-US"/>
          </a:p>
        </p:txBody>
      </p:sp>
      <p:cxnSp>
        <p:nvCxnSpPr>
          <p:cNvPr id="12" name="Straight Arrow Connector 11"/>
          <p:cNvCxnSpPr/>
          <p:nvPr/>
        </p:nvCxnSpPr>
        <p:spPr>
          <a:xfrm rot="5400000">
            <a:off x="6553201" y="3176587"/>
            <a:ext cx="431800" cy="73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 name="Straight Arrow Connector 11"/>
          <p:cNvCxnSpPr/>
          <p:nvPr/>
        </p:nvCxnSpPr>
        <p:spPr>
          <a:xfrm rot="5400000">
            <a:off x="6265863" y="4471988"/>
            <a:ext cx="574675" cy="73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l" eaLnBrk="1" hangingPunct="1"/>
            <a:r>
              <a:rPr lang="en-GB" altLang="en-US" sz="3200" smtClean="0">
                <a:latin typeface="Calibri" pitchFamily="34" charset="0"/>
              </a:rPr>
              <a:t>Join networks, make friends</a:t>
            </a:r>
          </a:p>
        </p:txBody>
      </p:sp>
      <p:sp>
        <p:nvSpPr>
          <p:cNvPr id="12291" name="Rectangle 3"/>
          <p:cNvSpPr>
            <a:spLocks noGrp="1" noChangeArrowheads="1"/>
          </p:cNvSpPr>
          <p:nvPr>
            <p:ph type="body" idx="1"/>
          </p:nvPr>
        </p:nvSpPr>
        <p:spPr/>
        <p:txBody>
          <a:bodyPr/>
          <a:lstStyle/>
          <a:p>
            <a:pPr eaLnBrk="1" hangingPunct="1"/>
            <a:r>
              <a:rPr lang="en-GB" altLang="en-US" smtClean="0">
                <a:latin typeface="Calibri" pitchFamily="34" charset="0"/>
              </a:rPr>
              <a:t>EMF – event management forum</a:t>
            </a:r>
          </a:p>
          <a:p>
            <a:pPr eaLnBrk="1" hangingPunct="1"/>
            <a:r>
              <a:rPr lang="en-GB" altLang="en-US" smtClean="0">
                <a:latin typeface="Calibri" pitchFamily="34" charset="0"/>
              </a:rPr>
              <a:t>Institute of Fundraising</a:t>
            </a:r>
          </a:p>
          <a:p>
            <a:pPr eaLnBrk="1" hangingPunct="1"/>
            <a:r>
              <a:rPr lang="en-GB" altLang="en-US" smtClean="0">
                <a:latin typeface="Calibri" pitchFamily="34" charset="0"/>
              </a:rPr>
              <a:t>third sector PR &amp; communications network (Facebook &amp; twitter)</a:t>
            </a:r>
          </a:p>
          <a:p>
            <a:pPr eaLnBrk="1" hangingPunct="1"/>
            <a:r>
              <a:rPr lang="en-GB" altLang="en-US" smtClean="0">
                <a:latin typeface="Calibri" pitchFamily="34" charset="0"/>
              </a:rPr>
              <a:t>CharityComms</a:t>
            </a:r>
          </a:p>
          <a:p>
            <a:pPr eaLnBrk="1" hangingPunct="1"/>
            <a:r>
              <a:rPr lang="en-GB" altLang="en-US" smtClean="0">
                <a:latin typeface="Calibri" pitchFamily="34" charset="0"/>
              </a:rPr>
              <a:t>Network at seminars, conferences &amp; ‘tweetups’</a:t>
            </a:r>
          </a:p>
          <a:p>
            <a:pPr eaLnBrk="1" hangingPunct="1"/>
            <a:endParaRPr lang="en-GB" alt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l" eaLnBrk="1" hangingPunct="1"/>
            <a:r>
              <a:rPr lang="en-GB" altLang="en-US" sz="3200" b="1" smtClean="0">
                <a:latin typeface="Calibri" pitchFamily="34" charset="0"/>
              </a:rPr>
              <a:t>Sometimes there’s beer</a:t>
            </a:r>
          </a:p>
        </p:txBody>
      </p:sp>
      <p:pic>
        <p:nvPicPr>
          <p:cNvPr id="13315" name="Picture 4" descr="282a9b0b-31a1-4218-908c-6d2fab1580f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l="-2086" t="4106"/>
          <a:stretch>
            <a:fillRect/>
          </a:stretch>
        </p:blipFill>
        <p:spPr>
          <a:xfrm>
            <a:off x="3132138" y="1341438"/>
            <a:ext cx="3013075" cy="4525962"/>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l" eaLnBrk="1" hangingPunct="1"/>
            <a:r>
              <a:rPr lang="en-GB" altLang="en-US" smtClean="0">
                <a:latin typeface="Calibri" pitchFamily="34" charset="0"/>
              </a:rPr>
              <a:t>Integrate channels</a:t>
            </a:r>
          </a:p>
        </p:txBody>
      </p:sp>
      <p:sp>
        <p:nvSpPr>
          <p:cNvPr id="14339" name="Rectangle 3"/>
          <p:cNvSpPr>
            <a:spLocks noGrp="1" noChangeArrowheads="1"/>
          </p:cNvSpPr>
          <p:nvPr>
            <p:ph type="body" idx="1"/>
          </p:nvPr>
        </p:nvSpPr>
        <p:spPr/>
        <p:txBody>
          <a:bodyPr/>
          <a:lstStyle/>
          <a:p>
            <a:pPr eaLnBrk="1" hangingPunct="1"/>
            <a:r>
              <a:rPr lang="en-GB" altLang="en-US" smtClean="0">
                <a:latin typeface="Calibri" pitchFamily="34" charset="0"/>
              </a:rPr>
              <a:t>You’ve got your story (e.g. new survey or evidence or report) + case studies + approach targets.</a:t>
            </a:r>
          </a:p>
          <a:p>
            <a:pPr eaLnBrk="1" hangingPunct="1"/>
            <a:endParaRPr lang="en-GB" altLang="en-US" smtClean="0">
              <a:latin typeface="Calibri" pitchFamily="34" charset="0"/>
            </a:endParaRPr>
          </a:p>
          <a:p>
            <a:pPr eaLnBrk="1" hangingPunct="1"/>
            <a:r>
              <a:rPr lang="en-GB" altLang="en-US" smtClean="0">
                <a:latin typeface="Calibri" pitchFamily="34" charset="0"/>
              </a:rPr>
              <a:t>Now use the social web to make it viral, and relevant to Joe Public.</a:t>
            </a:r>
          </a:p>
          <a:p>
            <a:pPr eaLnBrk="1" hangingPunct="1">
              <a:buFontTx/>
              <a:buNone/>
            </a:pPr>
            <a:endParaRPr lang="en-GB" altLang="en-US" smtClean="0">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950" y="260350"/>
            <a:ext cx="7715250" cy="1143000"/>
          </a:xfrm>
        </p:spPr>
        <p:txBody>
          <a:bodyPr/>
          <a:lstStyle/>
          <a:p>
            <a:pPr algn="l" eaLnBrk="1" hangingPunct="1"/>
            <a:r>
              <a:rPr lang="en-GB" altLang="en-US" sz="4000" b="1" smtClean="0">
                <a:latin typeface="Calibri" pitchFamily="34" charset="0"/>
              </a:rPr>
              <a:t>Listen to the chatter.</a:t>
            </a:r>
          </a:p>
        </p:txBody>
      </p:sp>
      <p:sp>
        <p:nvSpPr>
          <p:cNvPr id="15363" name="Rectangle 13"/>
          <p:cNvSpPr>
            <a:spLocks noGrp="1" noChangeArrowheads="1"/>
          </p:cNvSpPr>
          <p:nvPr>
            <p:ph type="body" sz="half" idx="2"/>
          </p:nvPr>
        </p:nvSpPr>
        <p:spPr>
          <a:xfrm>
            <a:off x="468313" y="4724400"/>
            <a:ext cx="7926387" cy="1212850"/>
          </a:xfrm>
        </p:spPr>
        <p:txBody>
          <a:bodyPr/>
          <a:lstStyle/>
          <a:p>
            <a:pPr algn="ctr" eaLnBrk="1" hangingPunct="1">
              <a:buFontTx/>
              <a:buNone/>
            </a:pPr>
            <a:r>
              <a:rPr lang="en-GB" altLang="en-US" sz="2400" smtClean="0">
                <a:latin typeface="Calibri" pitchFamily="34" charset="0"/>
              </a:rPr>
              <a:t>Search Samepoint.com for mentions of your org (including misspellings) and key areas of work in social media and online blogs</a:t>
            </a:r>
          </a:p>
        </p:txBody>
      </p:sp>
      <p:pic>
        <p:nvPicPr>
          <p:cNvPr id="15364" name="Picture 10" descr="bed103cd-9024-4e7c-b0cf-cd0026b561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484313"/>
            <a:ext cx="568960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9750" y="260350"/>
            <a:ext cx="8229600" cy="1143000"/>
          </a:xfrm>
        </p:spPr>
        <p:txBody>
          <a:bodyPr/>
          <a:lstStyle/>
          <a:p>
            <a:pPr algn="l" eaLnBrk="1" hangingPunct="1"/>
            <a:r>
              <a:rPr lang="en-GB" altLang="en-US" sz="3600" smtClean="0">
                <a:solidFill>
                  <a:schemeClr val="tx1"/>
                </a:solidFill>
                <a:latin typeface="Calibri" pitchFamily="34" charset="0"/>
              </a:rPr>
              <a:t>Build an appetite</a:t>
            </a:r>
            <a:br>
              <a:rPr lang="en-GB" altLang="en-US" sz="3600" smtClean="0">
                <a:solidFill>
                  <a:schemeClr val="tx1"/>
                </a:solidFill>
                <a:latin typeface="Calibri" pitchFamily="34" charset="0"/>
              </a:rPr>
            </a:br>
            <a:r>
              <a:rPr lang="en-GB" altLang="en-US" sz="3600" smtClean="0">
                <a:solidFill>
                  <a:schemeClr val="tx1"/>
                </a:solidFill>
                <a:latin typeface="Calibri" pitchFamily="34" charset="0"/>
              </a:rPr>
              <a:t> through conversation</a:t>
            </a:r>
          </a:p>
        </p:txBody>
      </p:sp>
      <p:pic>
        <p:nvPicPr>
          <p:cNvPr id="16387" name="Picture 4" descr="GW question T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484313"/>
            <a:ext cx="5183187"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5" descr="Gok Wan praise T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3284538"/>
            <a:ext cx="4537075"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descr="gok wan chat TW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3789363"/>
            <a:ext cx="4824413" cy="225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7" descr="MCj0442090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773238"/>
            <a:ext cx="2843213"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l" eaLnBrk="1" hangingPunct="1"/>
            <a:r>
              <a:rPr lang="en-GB" altLang="en-US" sz="3600" smtClean="0">
                <a:solidFill>
                  <a:schemeClr val="tx1"/>
                </a:solidFill>
                <a:latin typeface="Calibri" pitchFamily="34" charset="0"/>
              </a:rPr>
              <a:t>…and use to introduce your work</a:t>
            </a:r>
          </a:p>
        </p:txBody>
      </p:sp>
      <p:pic>
        <p:nvPicPr>
          <p:cNvPr id="17411" name="Picture 4" descr="gok wan chat T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557338"/>
            <a:ext cx="5194300"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5" descr="NewL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2636838"/>
            <a:ext cx="3359150"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AutoShape 6"/>
          <p:cNvSpPr>
            <a:spLocks noChangeArrowheads="1"/>
          </p:cNvSpPr>
          <p:nvPr/>
        </p:nvSpPr>
        <p:spPr bwMode="auto">
          <a:xfrm>
            <a:off x="3059113" y="4149725"/>
            <a:ext cx="2808287" cy="1439863"/>
          </a:xfrm>
          <a:custGeom>
            <a:avLst/>
            <a:gdLst>
              <a:gd name="T0" fmla="*/ 2106215 w 21600"/>
              <a:gd name="T1" fmla="*/ 0 h 21600"/>
              <a:gd name="T2" fmla="*/ 0 w 21600"/>
              <a:gd name="T3" fmla="*/ 719932 h 21600"/>
              <a:gd name="T4" fmla="*/ 2106215 w 21600"/>
              <a:gd name="T5" fmla="*/ 1439863 h 21600"/>
              <a:gd name="T6" fmla="*/ 2808287 w 21600"/>
              <a:gd name="T7" fmla="*/ 719932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folHlink"/>
          </a:solidFill>
          <a:ln w="9525">
            <a:solidFill>
              <a:schemeClr val="tx1"/>
            </a:solidFill>
            <a:miter lim="800000"/>
            <a:headEnd/>
            <a:tailEnd/>
          </a:ln>
        </p:spPr>
        <p:txBody>
          <a:bodyPr wrap="none" anchor="ctr"/>
          <a:lstStyle/>
          <a:p>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l" eaLnBrk="1" hangingPunct="1"/>
            <a:r>
              <a:rPr lang="en-GB" altLang="en-US" sz="3600" smtClean="0">
                <a:solidFill>
                  <a:schemeClr val="tx1"/>
                </a:solidFill>
                <a:latin typeface="Calibri" pitchFamily="34" charset="0"/>
              </a:rPr>
              <a:t>Spread conversations </a:t>
            </a:r>
            <a:br>
              <a:rPr lang="en-GB" altLang="en-US" sz="3600" smtClean="0">
                <a:solidFill>
                  <a:schemeClr val="tx1"/>
                </a:solidFill>
                <a:latin typeface="Calibri" pitchFamily="34" charset="0"/>
              </a:rPr>
            </a:br>
            <a:r>
              <a:rPr lang="en-GB" altLang="en-US" sz="3600" smtClean="0">
                <a:solidFill>
                  <a:schemeClr val="tx1"/>
                </a:solidFill>
                <a:latin typeface="Calibri" pitchFamily="34" charset="0"/>
              </a:rPr>
              <a:t>across networks -</a:t>
            </a:r>
          </a:p>
        </p:txBody>
      </p:sp>
      <p:pic>
        <p:nvPicPr>
          <p:cNvPr id="18435" name="Picture 4" descr="Gok Wan chat FB"/>
          <p:cNvPicPr>
            <a:picLocks noChangeAspect="1" noChangeArrowheads="1"/>
          </p:cNvPicPr>
          <p:nvPr/>
        </p:nvPicPr>
        <p:blipFill>
          <a:blip r:embed="rId2">
            <a:extLst>
              <a:ext uri="{28A0092B-C50C-407E-A947-70E740481C1C}">
                <a14:useLocalDpi xmlns:a14="http://schemas.microsoft.com/office/drawing/2010/main" val="0"/>
              </a:ext>
            </a:extLst>
          </a:blip>
          <a:srcRect l="1508" b="4344"/>
          <a:stretch>
            <a:fillRect/>
          </a:stretch>
        </p:blipFill>
        <p:spPr bwMode="auto">
          <a:xfrm>
            <a:off x="539750" y="1341438"/>
            <a:ext cx="4665663"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5" descr="Gok Wan pic"/>
          <p:cNvPicPr>
            <a:picLocks noChangeAspect="1" noChangeArrowheads="1"/>
          </p:cNvPicPr>
          <p:nvPr/>
        </p:nvPicPr>
        <p:blipFill>
          <a:blip r:embed="rId3">
            <a:extLst>
              <a:ext uri="{28A0092B-C50C-407E-A947-70E740481C1C}">
                <a14:useLocalDpi xmlns:a14="http://schemas.microsoft.com/office/drawing/2010/main" val="0"/>
              </a:ext>
            </a:extLst>
          </a:blip>
          <a:srcRect r="36520"/>
          <a:stretch>
            <a:fillRect/>
          </a:stretch>
        </p:blipFill>
        <p:spPr bwMode="auto">
          <a:xfrm>
            <a:off x="6516688" y="1412875"/>
            <a:ext cx="2160587"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23850" y="260350"/>
            <a:ext cx="8302625" cy="865188"/>
          </a:xfrm>
        </p:spPr>
        <p:txBody>
          <a:bodyPr/>
          <a:lstStyle/>
          <a:p>
            <a:pPr algn="l" eaLnBrk="1" hangingPunct="1"/>
            <a:r>
              <a:rPr lang="en-GB" altLang="en-US" sz="3200" smtClean="0">
                <a:solidFill>
                  <a:schemeClr val="tx1"/>
                </a:solidFill>
                <a:latin typeface="Calibri" pitchFamily="34" charset="0"/>
              </a:rPr>
              <a:t/>
            </a:r>
            <a:br>
              <a:rPr lang="en-GB" altLang="en-US" sz="3200" smtClean="0">
                <a:solidFill>
                  <a:schemeClr val="tx1"/>
                </a:solidFill>
                <a:latin typeface="Calibri" pitchFamily="34" charset="0"/>
              </a:rPr>
            </a:br>
            <a:r>
              <a:rPr lang="en-GB" altLang="en-US" sz="3200" smtClean="0">
                <a:solidFill>
                  <a:schemeClr val="tx1"/>
                </a:solidFill>
                <a:latin typeface="Calibri" pitchFamily="34" charset="0"/>
              </a:rPr>
              <a:t>Facebook is a key tool </a:t>
            </a:r>
            <a:br>
              <a:rPr lang="en-GB" altLang="en-US" sz="3200" smtClean="0">
                <a:solidFill>
                  <a:schemeClr val="tx1"/>
                </a:solidFill>
                <a:latin typeface="Calibri" pitchFamily="34" charset="0"/>
              </a:rPr>
            </a:br>
            <a:r>
              <a:rPr lang="en-GB" altLang="en-US" sz="3200" smtClean="0">
                <a:solidFill>
                  <a:schemeClr val="tx1"/>
                </a:solidFill>
                <a:latin typeface="Calibri" pitchFamily="34" charset="0"/>
              </a:rPr>
              <a:t>for sharing messages &amp; building momentum</a:t>
            </a:r>
          </a:p>
        </p:txBody>
      </p:sp>
      <p:pic>
        <p:nvPicPr>
          <p:cNvPr id="19459" name="Picture 10" descr="Sarah Witts and 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700213"/>
            <a:ext cx="5019675"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11" descr="face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773238"/>
            <a:ext cx="194468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body" sz="half" idx="2"/>
          </p:nvPr>
        </p:nvSpPr>
        <p:spPr/>
        <p:txBody>
          <a:bodyPr/>
          <a:lstStyle/>
          <a:p>
            <a:pPr algn="ctr" eaLnBrk="1" hangingPunct="1">
              <a:buFontTx/>
              <a:buNone/>
            </a:pPr>
            <a:r>
              <a:rPr lang="en-GB" altLang="en-US" sz="3200" b="1" smtClean="0">
                <a:latin typeface="Calibri" pitchFamily="34" charset="0"/>
              </a:rPr>
              <a:t>opening a space for peer to peer advice &amp; debate</a:t>
            </a:r>
          </a:p>
        </p:txBody>
      </p:sp>
      <p:pic>
        <p:nvPicPr>
          <p:cNvPr id="20483" name="Picture 5" descr="Facebook wall now place for advice"/>
          <p:cNvPicPr>
            <a:picLocks noChangeAspect="1" noChangeArrowheads="1"/>
          </p:cNvPicPr>
          <p:nvPr/>
        </p:nvPicPr>
        <p:blipFill>
          <a:blip r:embed="rId2">
            <a:extLst>
              <a:ext uri="{28A0092B-C50C-407E-A947-70E740481C1C}">
                <a14:useLocalDpi xmlns:a14="http://schemas.microsoft.com/office/drawing/2010/main" val="0"/>
              </a:ext>
            </a:extLst>
          </a:blip>
          <a:srcRect r="1367" b="72270"/>
          <a:stretch>
            <a:fillRect/>
          </a:stretch>
        </p:blipFill>
        <p:spPr bwMode="auto">
          <a:xfrm>
            <a:off x="0" y="260350"/>
            <a:ext cx="44640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6" descr="Snow W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3213100"/>
            <a:ext cx="3744912"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7" descr="face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692150"/>
            <a:ext cx="1214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8" descr="Helping parents2"/>
          <p:cNvPicPr>
            <a:picLocks noChangeAspect="1" noChangeArrowheads="1"/>
          </p:cNvPicPr>
          <p:nvPr/>
        </p:nvPicPr>
        <p:blipFill>
          <a:blip r:embed="rId5">
            <a:extLst>
              <a:ext uri="{28A0092B-C50C-407E-A947-70E740481C1C}">
                <a14:useLocalDpi xmlns:a14="http://schemas.microsoft.com/office/drawing/2010/main" val="0"/>
              </a:ext>
            </a:extLst>
          </a:blip>
          <a:srcRect t="-2895" r="-7814" b="34848"/>
          <a:stretch>
            <a:fillRect/>
          </a:stretch>
        </p:blipFill>
        <p:spPr bwMode="auto">
          <a:xfrm>
            <a:off x="250825" y="1628775"/>
            <a:ext cx="4251325"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GB" altLang="en-US" sz="3200" b="1" smtClean="0">
                <a:latin typeface="Calibri" pitchFamily="34" charset="0"/>
              </a:rPr>
              <a:t>What’s in a strategy?</a:t>
            </a:r>
          </a:p>
        </p:txBody>
      </p:sp>
      <p:sp>
        <p:nvSpPr>
          <p:cNvPr id="3075" name="Rectangle 3"/>
          <p:cNvSpPr>
            <a:spLocks noGrp="1" noChangeArrowheads="1"/>
          </p:cNvSpPr>
          <p:nvPr>
            <p:ph type="body" idx="1"/>
          </p:nvPr>
        </p:nvSpPr>
        <p:spPr>
          <a:xfrm>
            <a:off x="539750" y="1628775"/>
            <a:ext cx="8229600" cy="4525963"/>
          </a:xfrm>
        </p:spPr>
        <p:txBody>
          <a:bodyPr/>
          <a:lstStyle/>
          <a:p>
            <a:pPr eaLnBrk="1" hangingPunct="1"/>
            <a:r>
              <a:rPr lang="en-GB" altLang="en-US" smtClean="0">
                <a:latin typeface="Calibri" pitchFamily="34" charset="0"/>
              </a:rPr>
              <a:t>Your story's assets are the same, but the language changes for each audience.</a:t>
            </a:r>
          </a:p>
          <a:p>
            <a:pPr eaLnBrk="1" hangingPunct="1"/>
            <a:r>
              <a:rPr lang="en-GB" altLang="en-US" smtClean="0">
                <a:latin typeface="Calibri" pitchFamily="34" charset="0"/>
              </a:rPr>
              <a:t>The fundamentals are really just about telling that story, and being human.</a:t>
            </a:r>
          </a:p>
          <a:p>
            <a:pPr eaLnBrk="1" hangingPunct="1"/>
            <a:r>
              <a:rPr lang="en-GB" altLang="en-US" smtClean="0">
                <a:latin typeface="Calibri" pitchFamily="34" charset="0"/>
              </a:rPr>
              <a:t>Sometimes, the story may get ‘translated’ (or re-told), so ensure your core messages are strong and clear.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l" eaLnBrk="1" hangingPunct="1"/>
            <a:r>
              <a:rPr lang="en-GB" altLang="en-US" sz="3200" b="1" smtClean="0">
                <a:solidFill>
                  <a:schemeClr val="tx1"/>
                </a:solidFill>
                <a:latin typeface="Calibri" pitchFamily="34" charset="0"/>
              </a:rPr>
              <a:t>Ask a simple question, </a:t>
            </a:r>
            <a:br>
              <a:rPr lang="en-GB" altLang="en-US" sz="3200" b="1" smtClean="0">
                <a:solidFill>
                  <a:schemeClr val="tx1"/>
                </a:solidFill>
                <a:latin typeface="Calibri" pitchFamily="34" charset="0"/>
              </a:rPr>
            </a:br>
            <a:r>
              <a:rPr lang="en-GB" altLang="en-US" sz="3200" b="1" smtClean="0">
                <a:solidFill>
                  <a:schemeClr val="tx1"/>
                </a:solidFill>
                <a:latin typeface="Calibri" pitchFamily="34" charset="0"/>
              </a:rPr>
              <a:t>get a simple answer…</a:t>
            </a:r>
          </a:p>
        </p:txBody>
      </p:sp>
      <p:pic>
        <p:nvPicPr>
          <p:cNvPr id="21507" name="Picture 4" descr="get out and play"/>
          <p:cNvPicPr>
            <a:picLocks noChangeAspect="1" noChangeArrowheads="1"/>
          </p:cNvPicPr>
          <p:nvPr/>
        </p:nvPicPr>
        <p:blipFill>
          <a:blip r:embed="rId2">
            <a:extLst>
              <a:ext uri="{28A0092B-C50C-407E-A947-70E740481C1C}">
                <a14:useLocalDpi xmlns:a14="http://schemas.microsoft.com/office/drawing/2010/main" val="0"/>
              </a:ext>
            </a:extLst>
          </a:blip>
          <a:srcRect l="35646" t="56258"/>
          <a:stretch>
            <a:fillRect/>
          </a:stretch>
        </p:blipFill>
        <p:spPr bwMode="auto">
          <a:xfrm>
            <a:off x="900113" y="1628775"/>
            <a:ext cx="4751387"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5" descr="X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205038"/>
            <a:ext cx="662463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6" descr="xbox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3284538"/>
            <a:ext cx="2568575"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9" descr="Question Mar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125" y="1412875"/>
            <a:ext cx="4857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l" eaLnBrk="1" hangingPunct="1"/>
            <a:r>
              <a:rPr lang="en-GB" altLang="en-US" sz="2800" b="1" smtClean="0">
                <a:latin typeface="Calibri" pitchFamily="34" charset="0"/>
              </a:rPr>
              <a:t>Bringing people with us,</a:t>
            </a:r>
            <a:br>
              <a:rPr lang="en-GB" altLang="en-US" sz="2800" b="1" smtClean="0">
                <a:latin typeface="Calibri" pitchFamily="34" charset="0"/>
              </a:rPr>
            </a:br>
            <a:r>
              <a:rPr lang="en-GB" altLang="en-US" sz="2800" b="1" smtClean="0">
                <a:latin typeface="Calibri" pitchFamily="34" charset="0"/>
              </a:rPr>
              <a:t>staying ‘local’ to loyal champions</a:t>
            </a:r>
          </a:p>
        </p:txBody>
      </p:sp>
      <p:pic>
        <p:nvPicPr>
          <p:cNvPr id="22531" name="Picture 3" descr="964e5497-48a1-4bf7-b742-7e0d1ebd896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1989138"/>
            <a:ext cx="463867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descr="f09a54c8-218b-47f7-9a35-1a7e3faee0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3644900"/>
            <a:ext cx="407035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ArsenalSarah"/>
          <p:cNvPicPr>
            <a:picLocks noChangeAspect="1" noChangeArrowheads="1"/>
          </p:cNvPicPr>
          <p:nvPr/>
        </p:nvPicPr>
        <p:blipFill>
          <a:blip r:embed="rId4">
            <a:extLst>
              <a:ext uri="{28A0092B-C50C-407E-A947-70E740481C1C}">
                <a14:useLocalDpi xmlns:a14="http://schemas.microsoft.com/office/drawing/2010/main" val="0"/>
              </a:ext>
            </a:extLst>
          </a:blip>
          <a:srcRect l="21873" r="23459" b="36250"/>
          <a:stretch>
            <a:fillRect/>
          </a:stretch>
        </p:blipFill>
        <p:spPr bwMode="auto">
          <a:xfrm>
            <a:off x="395288" y="1557338"/>
            <a:ext cx="2519362"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AutoShape 6"/>
          <p:cNvSpPr>
            <a:spLocks noChangeArrowheads="1"/>
          </p:cNvSpPr>
          <p:nvPr/>
        </p:nvSpPr>
        <p:spPr bwMode="auto">
          <a:xfrm rot="-161774">
            <a:off x="3203575" y="2205038"/>
            <a:ext cx="733425" cy="1214437"/>
          </a:xfrm>
          <a:prstGeom prst="curvedRightArrow">
            <a:avLst>
              <a:gd name="adj1" fmla="val 33117"/>
              <a:gd name="adj2" fmla="val 66234"/>
              <a:gd name="adj3" fmla="val 33333"/>
            </a:avLst>
          </a:prstGeom>
          <a:solidFill>
            <a:schemeClr val="folHlink"/>
          </a:solidFill>
          <a:ln w="9525">
            <a:solidFill>
              <a:schemeClr val="tx1"/>
            </a:solidFill>
            <a:miter lim="800000"/>
            <a:headEnd/>
            <a:tailEnd/>
          </a:ln>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pic>
        <p:nvPicPr>
          <p:cNvPr id="22535" name="Picture 7" descr="faceboo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538" y="1628775"/>
            <a:ext cx="1439862"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l" eaLnBrk="1" hangingPunct="1"/>
            <a:r>
              <a:rPr lang="en-US" altLang="en-US" sz="3200" b="1" smtClean="0">
                <a:solidFill>
                  <a:schemeClr val="tx1"/>
                </a:solidFill>
                <a:latin typeface="Calibri" pitchFamily="34" charset="0"/>
              </a:rPr>
              <a:t>The viral loop: </a:t>
            </a:r>
            <a:br>
              <a:rPr lang="en-US" altLang="en-US" sz="3200" b="1" smtClean="0">
                <a:solidFill>
                  <a:schemeClr val="tx1"/>
                </a:solidFill>
                <a:latin typeface="Calibri" pitchFamily="34" charset="0"/>
              </a:rPr>
            </a:br>
            <a:r>
              <a:rPr lang="en-US" altLang="en-US" sz="3200" b="1" smtClean="0">
                <a:solidFill>
                  <a:schemeClr val="tx1"/>
                </a:solidFill>
                <a:latin typeface="Calibri" pitchFamily="34" charset="0"/>
              </a:rPr>
              <a:t>c</a:t>
            </a:r>
            <a:r>
              <a:rPr lang="en-GB" altLang="en-US" sz="3200" b="1" smtClean="0">
                <a:solidFill>
                  <a:schemeClr val="tx1"/>
                </a:solidFill>
                <a:latin typeface="Calibri" pitchFamily="34" charset="0"/>
              </a:rPr>
              <a:t>ross-promoting all of our sites</a:t>
            </a:r>
          </a:p>
        </p:txBody>
      </p:sp>
      <p:pic>
        <p:nvPicPr>
          <p:cNvPr id="23555" name="Picture 4" descr="LinktoTube"/>
          <p:cNvPicPr>
            <a:picLocks noChangeAspect="1" noChangeArrowheads="1"/>
          </p:cNvPicPr>
          <p:nvPr/>
        </p:nvPicPr>
        <p:blipFill>
          <a:blip r:embed="rId2">
            <a:extLst>
              <a:ext uri="{28A0092B-C50C-407E-A947-70E740481C1C}">
                <a14:useLocalDpi xmlns:a14="http://schemas.microsoft.com/office/drawing/2010/main" val="0"/>
              </a:ext>
            </a:extLst>
          </a:blip>
          <a:srcRect b="37791"/>
          <a:stretch>
            <a:fillRect/>
          </a:stretch>
        </p:blipFill>
        <p:spPr bwMode="auto">
          <a:xfrm>
            <a:off x="250825" y="1700213"/>
            <a:ext cx="551497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5" descr="linktoFlickr"/>
          <p:cNvPicPr>
            <a:picLocks noChangeAspect="1" noChangeArrowheads="1"/>
          </p:cNvPicPr>
          <p:nvPr/>
        </p:nvPicPr>
        <p:blipFill>
          <a:blip r:embed="rId3">
            <a:extLst>
              <a:ext uri="{28A0092B-C50C-407E-A947-70E740481C1C}">
                <a14:useLocalDpi xmlns:a14="http://schemas.microsoft.com/office/drawing/2010/main" val="0"/>
              </a:ext>
            </a:extLst>
          </a:blip>
          <a:srcRect l="1292" b="34146"/>
          <a:stretch>
            <a:fillRect/>
          </a:stretch>
        </p:blipFill>
        <p:spPr bwMode="auto">
          <a:xfrm>
            <a:off x="3348038" y="3789363"/>
            <a:ext cx="545306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7" descr="f0e1352b-0fe4-4e3f-b6ae-9b1f511b0d3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1628775"/>
            <a:ext cx="2836863"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AutoShape 8"/>
          <p:cNvSpPr>
            <a:spLocks noChangeArrowheads="1"/>
          </p:cNvSpPr>
          <p:nvPr/>
        </p:nvSpPr>
        <p:spPr bwMode="auto">
          <a:xfrm>
            <a:off x="4643438" y="2349500"/>
            <a:ext cx="1223962" cy="576263"/>
          </a:xfrm>
          <a:custGeom>
            <a:avLst/>
            <a:gdLst>
              <a:gd name="T0" fmla="*/ 917971 w 21600"/>
              <a:gd name="T1" fmla="*/ 0 h 21600"/>
              <a:gd name="T2" fmla="*/ 0 w 21600"/>
              <a:gd name="T3" fmla="*/ 288132 h 21600"/>
              <a:gd name="T4" fmla="*/ 917971 w 21600"/>
              <a:gd name="T5" fmla="*/ 576263 h 21600"/>
              <a:gd name="T6" fmla="*/ 1223962 w 21600"/>
              <a:gd name="T7" fmla="*/ 288132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folHlink"/>
          </a:solidFill>
          <a:ln w="9525">
            <a:solidFill>
              <a:schemeClr val="tx1"/>
            </a:solidFill>
            <a:miter lim="800000"/>
            <a:headEnd/>
            <a:tailEnd/>
          </a:ln>
        </p:spPr>
        <p:txBody>
          <a:bodyPr wrap="none" anchor="ctr"/>
          <a:lstStyle/>
          <a:p>
            <a:endParaRPr lang="en-GB"/>
          </a:p>
        </p:txBody>
      </p:sp>
      <p:pic>
        <p:nvPicPr>
          <p:cNvPr id="23559" name="Picture 11" descr="a025c62b-8603-42f4-88f3-f1f1139b4e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3141663"/>
            <a:ext cx="2020888"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AutoShape 12"/>
          <p:cNvSpPr>
            <a:spLocks noChangeArrowheads="1"/>
          </p:cNvSpPr>
          <p:nvPr/>
        </p:nvSpPr>
        <p:spPr bwMode="auto">
          <a:xfrm rot="10800000">
            <a:off x="2339975" y="4221163"/>
            <a:ext cx="976313" cy="485775"/>
          </a:xfrm>
          <a:custGeom>
            <a:avLst/>
            <a:gdLst>
              <a:gd name="T0" fmla="*/ 732235 w 21600"/>
              <a:gd name="T1" fmla="*/ 0 h 21600"/>
              <a:gd name="T2" fmla="*/ 0 w 21600"/>
              <a:gd name="T3" fmla="*/ 242888 h 21600"/>
              <a:gd name="T4" fmla="*/ 732235 w 21600"/>
              <a:gd name="T5" fmla="*/ 485775 h 21600"/>
              <a:gd name="T6" fmla="*/ 976313 w 21600"/>
              <a:gd name="T7" fmla="*/ 24288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folHlink"/>
          </a:solidFill>
          <a:ln w="9525">
            <a:solidFill>
              <a:schemeClr val="tx1"/>
            </a:solidFill>
            <a:miter lim="800000"/>
            <a:headEnd/>
            <a:tailEnd/>
          </a:ln>
        </p:spPr>
        <p:txBody>
          <a:bodyPr wrap="none" anchor="ctr"/>
          <a:lstStyle/>
          <a:p>
            <a:endParaRPr lang="en-GB"/>
          </a:p>
        </p:txBody>
      </p:sp>
      <p:pic>
        <p:nvPicPr>
          <p:cNvPr id="23561" name="Picture 13" descr="youtube-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825" y="3141663"/>
            <a:ext cx="576263"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14" descr="twitter-bird-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8038" y="2852738"/>
            <a:ext cx="1152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15" descr="flickr-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7313" y="5516563"/>
            <a:ext cx="630237"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79388" y="188913"/>
            <a:ext cx="8229600" cy="1143000"/>
          </a:xfrm>
        </p:spPr>
        <p:txBody>
          <a:bodyPr/>
          <a:lstStyle/>
          <a:p>
            <a:pPr algn="l" eaLnBrk="1" hangingPunct="1"/>
            <a:r>
              <a:rPr lang="en-GB" altLang="en-US" sz="3200" b="1" smtClean="0">
                <a:solidFill>
                  <a:schemeClr val="tx1"/>
                </a:solidFill>
                <a:latin typeface="Calibri" pitchFamily="34" charset="0"/>
              </a:rPr>
              <a:t>Sharing stories directly on Flickr</a:t>
            </a:r>
          </a:p>
        </p:txBody>
      </p:sp>
      <p:sp>
        <p:nvSpPr>
          <p:cNvPr id="24579" name="Rectangle 4"/>
          <p:cNvSpPr>
            <a:spLocks noGrp="1" noChangeArrowheads="1"/>
          </p:cNvSpPr>
          <p:nvPr>
            <p:ph type="body" sz="half" idx="2"/>
          </p:nvPr>
        </p:nvSpPr>
        <p:spPr/>
        <p:txBody>
          <a:bodyPr/>
          <a:lstStyle/>
          <a:p>
            <a:pPr eaLnBrk="1" hangingPunct="1">
              <a:buFontTx/>
              <a:buNone/>
            </a:pPr>
            <a:r>
              <a:rPr lang="en-GB" altLang="en-US" sz="2400" i="1" smtClean="0">
                <a:latin typeface="Calibri" pitchFamily="34" charset="0"/>
              </a:rPr>
              <a:t>    Fin’s mum:</a:t>
            </a:r>
          </a:p>
          <a:p>
            <a:pPr eaLnBrk="1" hangingPunct="1">
              <a:buFontTx/>
              <a:buNone/>
            </a:pPr>
            <a:endParaRPr lang="en-GB" altLang="en-US" sz="2400" i="1" smtClean="0">
              <a:latin typeface="Calibri" pitchFamily="34" charset="0"/>
            </a:endParaRPr>
          </a:p>
          <a:p>
            <a:pPr eaLnBrk="1" hangingPunct="1">
              <a:buFontTx/>
              <a:buNone/>
            </a:pPr>
            <a:r>
              <a:rPr lang="en-GB" altLang="en-US" sz="2000" b="1" smtClean="0">
                <a:latin typeface="Calibri" pitchFamily="34" charset="0"/>
              </a:rPr>
              <a:t>   “If sharing Fin's story helps raise money and awareness then it is our way of saying thank you… </a:t>
            </a:r>
          </a:p>
          <a:p>
            <a:pPr eaLnBrk="1" hangingPunct="1">
              <a:buFontTx/>
              <a:buNone/>
            </a:pPr>
            <a:endParaRPr lang="en-GB" altLang="en-US" sz="2000" b="1" smtClean="0">
              <a:latin typeface="Calibri" pitchFamily="34" charset="0"/>
            </a:endParaRPr>
          </a:p>
          <a:p>
            <a:pPr eaLnBrk="1" hangingPunct="1">
              <a:buFontTx/>
              <a:buNone/>
            </a:pPr>
            <a:r>
              <a:rPr lang="en-GB" altLang="en-US" sz="2400" b="1" smtClean="0">
                <a:latin typeface="Calibri" pitchFamily="34" charset="0"/>
              </a:rPr>
              <a:t>   “And it makes Fin feel special and like a celebrity! He loved seeing his photo on flickr!” </a:t>
            </a:r>
            <a:br>
              <a:rPr lang="en-GB" altLang="en-US" sz="2400" b="1" smtClean="0">
                <a:latin typeface="Calibri" pitchFamily="34" charset="0"/>
              </a:rPr>
            </a:br>
            <a:r>
              <a:rPr lang="en-GB" altLang="en-US" sz="2000" smtClean="0"/>
              <a:t> </a:t>
            </a:r>
            <a:br>
              <a:rPr lang="en-GB" altLang="en-US" sz="2000" smtClean="0"/>
            </a:br>
            <a:endParaRPr lang="en-GB" altLang="en-US" sz="2000" smtClean="0"/>
          </a:p>
        </p:txBody>
      </p:sp>
      <p:pic>
        <p:nvPicPr>
          <p:cNvPr id="24580" name="Picture 5" descr="Fin on Flickr"/>
          <p:cNvPicPr>
            <a:picLocks noChangeAspect="1" noChangeArrowheads="1"/>
          </p:cNvPicPr>
          <p:nvPr/>
        </p:nvPicPr>
        <p:blipFill>
          <a:blip r:embed="rId2">
            <a:extLst>
              <a:ext uri="{28A0092B-C50C-407E-A947-70E740481C1C}">
                <a14:useLocalDpi xmlns:a14="http://schemas.microsoft.com/office/drawing/2010/main" val="0"/>
              </a:ext>
            </a:extLst>
          </a:blip>
          <a:srcRect t="8305"/>
          <a:stretch>
            <a:fillRect/>
          </a:stretch>
        </p:blipFill>
        <p:spPr bwMode="auto">
          <a:xfrm>
            <a:off x="1547813" y="1268413"/>
            <a:ext cx="34163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descr="flick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196975"/>
            <a:ext cx="1368425"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2250" y="274638"/>
            <a:ext cx="8699500" cy="822325"/>
          </a:xfrm>
        </p:spPr>
        <p:txBody>
          <a:bodyPr lIns="0" tIns="0" rIns="0" bIns="0" anchor="t"/>
          <a:lstStyle/>
          <a:p>
            <a:pPr algn="l" eaLnBrk="1" hangingPunct="1">
              <a:lnSpc>
                <a:spcPct val="95000"/>
              </a:lnSpc>
            </a:pPr>
            <a:r>
              <a:rPr lang="en-US" altLang="en-US" sz="3200" smtClean="0">
                <a:solidFill>
                  <a:schemeClr val="tx1"/>
                </a:solidFill>
                <a:latin typeface="Calibri" pitchFamily="34" charset="0"/>
              </a:rPr>
              <a:t>Polling opinion of our followers…</a:t>
            </a:r>
          </a:p>
        </p:txBody>
      </p:sp>
      <p:sp>
        <p:nvSpPr>
          <p:cNvPr id="25603" name="Rectangle 3"/>
          <p:cNvSpPr>
            <a:spLocks noGrp="1" noChangeArrowheads="1"/>
          </p:cNvSpPr>
          <p:nvPr>
            <p:ph type="body" idx="1"/>
          </p:nvPr>
        </p:nvSpPr>
        <p:spPr>
          <a:xfrm>
            <a:off x="0" y="692150"/>
            <a:ext cx="8696325" cy="6307138"/>
          </a:xfrm>
        </p:spPr>
        <p:txBody>
          <a:bodyPr lIns="0" tIns="0" rIns="0" bIns="0"/>
          <a:lstStyle/>
          <a:p>
            <a:pPr marL="0" indent="0" eaLnBrk="1" hangingPunct="1">
              <a:lnSpc>
                <a:spcPct val="95000"/>
              </a:lnSpc>
              <a:spcBef>
                <a:spcPct val="0"/>
              </a:spcBef>
              <a:buFontTx/>
              <a:buNone/>
            </a:pPr>
            <a:r>
              <a:rPr lang="en-US" altLang="en-US" sz="2100" b="1" smtClean="0">
                <a:solidFill>
                  <a:srgbClr val="000000"/>
                </a:solidFill>
              </a:rPr>
              <a:t>    </a:t>
            </a:r>
          </a:p>
          <a:p>
            <a:pPr marL="0" indent="0" eaLnBrk="1" hangingPunct="1">
              <a:lnSpc>
                <a:spcPct val="95000"/>
              </a:lnSpc>
              <a:spcBef>
                <a:spcPct val="0"/>
              </a:spcBef>
              <a:buFontTx/>
              <a:buNone/>
            </a:pPr>
            <a:r>
              <a:rPr lang="en-US" altLang="en-US" sz="2100" b="1" smtClean="0">
                <a:solidFill>
                  <a:srgbClr val="000000"/>
                </a:solidFill>
                <a:latin typeface="Calibri" pitchFamily="34" charset="0"/>
              </a:rPr>
              <a:t>    </a:t>
            </a:r>
            <a:r>
              <a:rPr lang="en-US" altLang="en-US" sz="2100" smtClean="0">
                <a:solidFill>
                  <a:srgbClr val="000000"/>
                </a:solidFill>
                <a:latin typeface="Calibri" pitchFamily="34" charset="0"/>
              </a:rPr>
              <a:t>“to be truthful its very imaginative! </a:t>
            </a:r>
          </a:p>
          <a:p>
            <a:pPr marL="0" indent="0" eaLnBrk="1" hangingPunct="1">
              <a:lnSpc>
                <a:spcPct val="95000"/>
              </a:lnSpc>
              <a:spcBef>
                <a:spcPct val="0"/>
              </a:spcBef>
              <a:buFontTx/>
              <a:buNone/>
            </a:pPr>
            <a:r>
              <a:rPr lang="en-US" altLang="en-US" sz="2100" smtClean="0">
                <a:solidFill>
                  <a:srgbClr val="000000"/>
                </a:solidFill>
                <a:latin typeface="Calibri" pitchFamily="34" charset="0"/>
              </a:rPr>
              <a:t>    good thinking by the whizz-kidz  team </a:t>
            </a:r>
          </a:p>
          <a:p>
            <a:pPr marL="0" indent="0" eaLnBrk="1" hangingPunct="1">
              <a:lnSpc>
                <a:spcPct val="95000"/>
              </a:lnSpc>
              <a:spcBef>
                <a:spcPct val="0"/>
              </a:spcBef>
              <a:buFontTx/>
              <a:buNone/>
            </a:pPr>
            <a:r>
              <a:rPr lang="en-US" altLang="en-US" sz="2100" smtClean="0">
                <a:solidFill>
                  <a:srgbClr val="000000"/>
                </a:solidFill>
                <a:latin typeface="Calibri" pitchFamily="34" charset="0"/>
              </a:rPr>
              <a:t>   *APPLAUSE*”</a:t>
            </a:r>
            <a:endParaRPr lang="en-US" altLang="en-US" sz="4400" smtClean="0">
              <a:latin typeface="Calibri" pitchFamily="34" charset="0"/>
            </a:endParaRPr>
          </a:p>
          <a:p>
            <a:pPr marL="0" indent="0" eaLnBrk="1" hangingPunct="1">
              <a:lnSpc>
                <a:spcPct val="95000"/>
              </a:lnSpc>
              <a:spcBef>
                <a:spcPct val="0"/>
              </a:spcBef>
              <a:buFontTx/>
              <a:buNone/>
            </a:pPr>
            <a:r>
              <a:rPr lang="en-US" altLang="en-US" sz="2100" smtClean="0">
                <a:solidFill>
                  <a:srgbClr val="000000"/>
                </a:solidFill>
                <a:latin typeface="Calibri" pitchFamily="34" charset="0"/>
              </a:rPr>
              <a:t>    twitter.com/jamandcheese </a:t>
            </a:r>
            <a:endParaRPr lang="en-US" altLang="en-US" sz="4400" smtClean="0">
              <a:latin typeface="Calibri" pitchFamily="34" charset="0"/>
            </a:endParaRPr>
          </a:p>
          <a:p>
            <a:pPr marL="0" indent="0" eaLnBrk="1" hangingPunct="1">
              <a:lnSpc>
                <a:spcPct val="95000"/>
              </a:lnSpc>
              <a:spcBef>
                <a:spcPct val="0"/>
              </a:spcBef>
              <a:buFontTx/>
              <a:buNone/>
            </a:pPr>
            <a:r>
              <a:rPr lang="en-US" altLang="en-US" sz="2100" smtClean="0">
                <a:solidFill>
                  <a:srgbClr val="000000"/>
                </a:solidFill>
                <a:latin typeface="Calibri" pitchFamily="34" charset="0"/>
              </a:rPr>
              <a:t> </a:t>
            </a:r>
            <a:endParaRPr lang="en-US" altLang="en-US" sz="4400" smtClean="0">
              <a:latin typeface="Calibri" pitchFamily="34" charset="0"/>
            </a:endParaRPr>
          </a:p>
          <a:p>
            <a:pPr marL="0" indent="0" eaLnBrk="1" hangingPunct="1">
              <a:lnSpc>
                <a:spcPct val="95000"/>
              </a:lnSpc>
              <a:spcBef>
                <a:spcPct val="0"/>
              </a:spcBef>
              <a:buFontTx/>
              <a:buNone/>
            </a:pPr>
            <a:r>
              <a:rPr lang="en-US" altLang="en-US" sz="2100" smtClean="0">
                <a:solidFill>
                  <a:srgbClr val="000000"/>
                </a:solidFill>
                <a:latin typeface="Calibri" pitchFamily="34" charset="0"/>
              </a:rPr>
              <a:t>   “Nice one. Will certainly get </a:t>
            </a:r>
          </a:p>
          <a:p>
            <a:pPr marL="0" indent="0" eaLnBrk="1" hangingPunct="1">
              <a:lnSpc>
                <a:spcPct val="95000"/>
              </a:lnSpc>
              <a:spcBef>
                <a:spcPct val="0"/>
              </a:spcBef>
              <a:buFontTx/>
              <a:buNone/>
            </a:pPr>
            <a:r>
              <a:rPr lang="en-US" altLang="en-US" sz="2100" smtClean="0">
                <a:solidFill>
                  <a:srgbClr val="000000"/>
                </a:solidFill>
                <a:latin typeface="Calibri" pitchFamily="34" charset="0"/>
              </a:rPr>
              <a:t>    the attention of your target audience!” </a:t>
            </a:r>
            <a:endParaRPr lang="en-US" altLang="en-US" sz="4400" smtClean="0">
              <a:latin typeface="Calibri" pitchFamily="34" charset="0"/>
            </a:endParaRPr>
          </a:p>
          <a:p>
            <a:pPr marL="0" indent="0" eaLnBrk="1" hangingPunct="1">
              <a:lnSpc>
                <a:spcPct val="95000"/>
              </a:lnSpc>
              <a:spcBef>
                <a:spcPct val="0"/>
              </a:spcBef>
              <a:buFontTx/>
              <a:buNone/>
            </a:pPr>
            <a:r>
              <a:rPr lang="en-US" altLang="en-US" sz="2100" smtClean="0">
                <a:solidFill>
                  <a:srgbClr val="000000"/>
                </a:solidFill>
                <a:latin typeface="Calibri" pitchFamily="34" charset="0"/>
              </a:rPr>
              <a:t>    twitter.com/rachelbeer </a:t>
            </a:r>
            <a:endParaRPr lang="en-US" altLang="en-US" sz="4400" smtClean="0">
              <a:latin typeface="Calibri" pitchFamily="34" charset="0"/>
            </a:endParaRPr>
          </a:p>
          <a:p>
            <a:pPr marL="0" indent="0" eaLnBrk="1" hangingPunct="1">
              <a:lnSpc>
                <a:spcPct val="95000"/>
              </a:lnSpc>
              <a:spcBef>
                <a:spcPct val="0"/>
              </a:spcBef>
              <a:buFontTx/>
              <a:buNone/>
            </a:pPr>
            <a:r>
              <a:rPr lang="en-US" altLang="en-US" sz="2100" smtClean="0">
                <a:solidFill>
                  <a:srgbClr val="000000"/>
                </a:solidFill>
                <a:latin typeface="Calibri" pitchFamily="34" charset="0"/>
              </a:rPr>
              <a:t>   </a:t>
            </a:r>
            <a:endParaRPr lang="en-US" altLang="en-US" sz="4400" smtClean="0">
              <a:latin typeface="Calibri" pitchFamily="34" charset="0"/>
            </a:endParaRPr>
          </a:p>
          <a:p>
            <a:pPr marL="0" indent="0" eaLnBrk="1" hangingPunct="1">
              <a:lnSpc>
                <a:spcPct val="95000"/>
              </a:lnSpc>
              <a:spcBef>
                <a:spcPct val="0"/>
              </a:spcBef>
              <a:buFontTx/>
              <a:buNone/>
            </a:pPr>
            <a:r>
              <a:rPr lang="en-US" altLang="en-US" sz="2100" smtClean="0">
                <a:solidFill>
                  <a:srgbClr val="000000"/>
                </a:solidFill>
                <a:latin typeface="Calibri" pitchFamily="34" charset="0"/>
              </a:rPr>
              <a:t>   “Great poster </a:t>
            </a:r>
          </a:p>
          <a:p>
            <a:pPr marL="0" indent="0" eaLnBrk="1" hangingPunct="1">
              <a:lnSpc>
                <a:spcPct val="95000"/>
              </a:lnSpc>
              <a:spcBef>
                <a:spcPct val="0"/>
              </a:spcBef>
              <a:buFontTx/>
              <a:buNone/>
            </a:pPr>
            <a:r>
              <a:rPr lang="en-US" altLang="en-US" sz="2100" smtClean="0">
                <a:solidFill>
                  <a:srgbClr val="000000"/>
                </a:solidFill>
                <a:latin typeface="Calibri" pitchFamily="34" charset="0"/>
              </a:rPr>
              <a:t>    Could you do one for the ladies?”</a:t>
            </a:r>
            <a:endParaRPr lang="en-US" altLang="en-US" sz="4400" smtClean="0">
              <a:latin typeface="Calibri" pitchFamily="34" charset="0"/>
            </a:endParaRPr>
          </a:p>
          <a:p>
            <a:pPr marL="0" indent="0" eaLnBrk="1" hangingPunct="1">
              <a:lnSpc>
                <a:spcPct val="95000"/>
              </a:lnSpc>
              <a:spcBef>
                <a:spcPct val="0"/>
              </a:spcBef>
              <a:buFontTx/>
              <a:buNone/>
            </a:pPr>
            <a:r>
              <a:rPr lang="en-US" altLang="en-US" sz="2100" smtClean="0">
                <a:solidFill>
                  <a:srgbClr val="000000"/>
                </a:solidFill>
                <a:latin typeface="Calibri" pitchFamily="34" charset="0"/>
              </a:rPr>
              <a:t>    Childsi, Child's i Foundation </a:t>
            </a:r>
            <a:endParaRPr lang="en-US" altLang="en-US" sz="4400" smtClean="0">
              <a:latin typeface="Calibri" pitchFamily="34" charset="0"/>
            </a:endParaRPr>
          </a:p>
          <a:p>
            <a:pPr marL="0" indent="0" eaLnBrk="1" hangingPunct="1">
              <a:lnSpc>
                <a:spcPct val="95000"/>
              </a:lnSpc>
              <a:spcBef>
                <a:spcPct val="0"/>
              </a:spcBef>
              <a:buFontTx/>
              <a:buNone/>
            </a:pPr>
            <a:r>
              <a:rPr lang="en-US" altLang="en-US" sz="2100" smtClean="0">
                <a:solidFill>
                  <a:srgbClr val="000000"/>
                </a:solidFill>
              </a:rPr>
              <a:t>  </a:t>
            </a:r>
            <a:endParaRPr lang="en-US" altLang="en-US" sz="4400" smtClean="0"/>
          </a:p>
          <a:p>
            <a:pPr marL="0" indent="0" eaLnBrk="1" hangingPunct="1">
              <a:lnSpc>
                <a:spcPct val="95000"/>
              </a:lnSpc>
              <a:spcBef>
                <a:spcPct val="0"/>
              </a:spcBef>
              <a:buFontTx/>
              <a:buNone/>
            </a:pPr>
            <a:r>
              <a:rPr lang="en-US" altLang="en-US" sz="2400" smtClean="0">
                <a:solidFill>
                  <a:srgbClr val="000000"/>
                </a:solidFill>
                <a:latin typeface="Calibri" pitchFamily="34" charset="0"/>
              </a:rPr>
              <a:t>   </a:t>
            </a:r>
            <a:r>
              <a:rPr lang="en-US" altLang="en-US" sz="2400" b="1" smtClean="0">
                <a:latin typeface="Calibri" pitchFamily="34" charset="0"/>
              </a:rPr>
              <a:t>234 views on Flickr - within 3 days</a:t>
            </a:r>
            <a:r>
              <a:rPr lang="en-US" altLang="en-US" sz="2400" smtClean="0">
                <a:latin typeface="Calibri" pitchFamily="34" charset="0"/>
              </a:rPr>
              <a:t>   	</a:t>
            </a:r>
            <a:r>
              <a:rPr lang="en-US" altLang="en-US" sz="2400" b="1" smtClean="0">
                <a:latin typeface="Calibri" pitchFamily="34" charset="0"/>
              </a:rPr>
              <a:t>spread via Twitter</a:t>
            </a:r>
          </a:p>
        </p:txBody>
      </p:sp>
      <p:pic>
        <p:nvPicPr>
          <p:cNvPr id="256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1125538"/>
            <a:ext cx="2660650"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descr="flick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1700213"/>
            <a:ext cx="1368425"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79388" y="404813"/>
            <a:ext cx="7272337" cy="1152525"/>
          </a:xfrm>
        </p:spPr>
        <p:txBody>
          <a:bodyPr/>
          <a:lstStyle/>
          <a:p>
            <a:pPr algn="l" eaLnBrk="1" hangingPunct="1"/>
            <a:r>
              <a:rPr lang="en-US" altLang="en-US" sz="3200" smtClean="0">
                <a:solidFill>
                  <a:schemeClr val="tx1"/>
                </a:solidFill>
                <a:latin typeface="Calibri" pitchFamily="34" charset="0"/>
              </a:rPr>
              <a:t>Magic FM helped us out </a:t>
            </a:r>
            <a:br>
              <a:rPr lang="en-US" altLang="en-US" sz="3200" smtClean="0">
                <a:solidFill>
                  <a:schemeClr val="tx1"/>
                </a:solidFill>
                <a:latin typeface="Calibri" pitchFamily="34" charset="0"/>
              </a:rPr>
            </a:br>
            <a:r>
              <a:rPr lang="en-US" altLang="en-US" sz="3200" smtClean="0">
                <a:solidFill>
                  <a:schemeClr val="tx1"/>
                </a:solidFill>
                <a:latin typeface="Calibri" pitchFamily="34" charset="0"/>
              </a:rPr>
              <a:t>during Marathon because we “tweeted” them…</a:t>
            </a:r>
            <a:endParaRPr lang="en-GB" altLang="en-US" sz="3200" smtClean="0">
              <a:solidFill>
                <a:schemeClr val="tx1"/>
              </a:solidFill>
              <a:latin typeface="Calibri" pitchFamily="34" charset="0"/>
            </a:endParaRPr>
          </a:p>
        </p:txBody>
      </p:sp>
      <p:pic>
        <p:nvPicPr>
          <p:cNvPr id="26627"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l="7683" b="9296"/>
          <a:stretch>
            <a:fillRect/>
          </a:stretch>
        </p:blipFill>
        <p:spPr>
          <a:xfrm>
            <a:off x="179388" y="1844675"/>
            <a:ext cx="6046787" cy="4105275"/>
          </a:xfrm>
          <a:noFill/>
        </p:spPr>
      </p:pic>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2997200"/>
            <a:ext cx="4319587" cy="363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Freeform 5"/>
          <p:cNvSpPr>
            <a:spLocks/>
          </p:cNvSpPr>
          <p:nvPr/>
        </p:nvSpPr>
        <p:spPr bwMode="auto">
          <a:xfrm rot="20826780" flipV="1">
            <a:off x="3924300" y="3284538"/>
            <a:ext cx="1270000" cy="1270000"/>
          </a:xfrm>
          <a:custGeom>
            <a:avLst/>
            <a:gdLst>
              <a:gd name="T0" fmla="*/ 0 w 21600"/>
              <a:gd name="T1" fmla="*/ 13297 h 21610"/>
              <a:gd name="T2" fmla="*/ 8352 w 21600"/>
              <a:gd name="T3" fmla="*/ 4944 h 21610"/>
              <a:gd name="T4" fmla="*/ 4196 w 21600"/>
              <a:gd name="T5" fmla="*/ 789 h 21610"/>
              <a:gd name="T6" fmla="*/ 4992 w 21600"/>
              <a:gd name="T7" fmla="*/ 10 h 21610"/>
              <a:gd name="T8" fmla="*/ 21460 w 21600"/>
              <a:gd name="T9" fmla="*/ 151 h 21610"/>
              <a:gd name="T10" fmla="*/ 21600 w 21600"/>
              <a:gd name="T11" fmla="*/ 16611 h 21610"/>
              <a:gd name="T12" fmla="*/ 20821 w 21600"/>
              <a:gd name="T13" fmla="*/ 17412 h 21610"/>
              <a:gd name="T14" fmla="*/ 16665 w 21600"/>
              <a:gd name="T15" fmla="*/ 13257 h 21610"/>
              <a:gd name="T16" fmla="*/ 8312 w 21600"/>
              <a:gd name="T17" fmla="*/ 21610 h 21610"/>
              <a:gd name="T18" fmla="*/ 0 w 21600"/>
              <a:gd name="T19" fmla="*/ 13297 h 216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00"/>
              <a:gd name="T31" fmla="*/ 0 h 21610"/>
              <a:gd name="T32" fmla="*/ 21600 w 21600"/>
              <a:gd name="T33" fmla="*/ 21610 h 216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10">
                <a:moveTo>
                  <a:pt x="0" y="13297"/>
                </a:moveTo>
                <a:lnTo>
                  <a:pt x="8352" y="4944"/>
                </a:lnTo>
                <a:cubicBezTo>
                  <a:pt x="8352" y="4944"/>
                  <a:pt x="4221" y="838"/>
                  <a:pt x="4196" y="789"/>
                </a:cubicBezTo>
                <a:cubicBezTo>
                  <a:pt x="3405" y="0"/>
                  <a:pt x="4992" y="10"/>
                  <a:pt x="4992" y="10"/>
                </a:cubicBezTo>
                <a:lnTo>
                  <a:pt x="21460" y="151"/>
                </a:lnTo>
                <a:cubicBezTo>
                  <a:pt x="21460" y="151"/>
                  <a:pt x="21582" y="16594"/>
                  <a:pt x="21600" y="16611"/>
                </a:cubicBezTo>
                <a:cubicBezTo>
                  <a:pt x="21501" y="18354"/>
                  <a:pt x="20821" y="17412"/>
                  <a:pt x="20821" y="17412"/>
                </a:cubicBezTo>
                <a:lnTo>
                  <a:pt x="16665" y="13257"/>
                </a:lnTo>
                <a:lnTo>
                  <a:pt x="8312" y="21610"/>
                </a:lnTo>
                <a:lnTo>
                  <a:pt x="0" y="13297"/>
                </a:lnTo>
                <a:close/>
              </a:path>
            </a:pathLst>
          </a:custGeom>
          <a:solidFill>
            <a:schemeClr val="folHlink"/>
          </a:solidFill>
          <a:ln w="9525">
            <a:solidFill>
              <a:srgbClr val="000000"/>
            </a:solidFill>
            <a:round/>
            <a:headEnd/>
            <a:tailEnd/>
          </a:ln>
        </p:spPr>
        <p:txBody>
          <a:bodyPr/>
          <a:lstStyle/>
          <a:p>
            <a:endParaRPr lang="en-GB"/>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23850" y="260350"/>
            <a:ext cx="8229600" cy="1143000"/>
          </a:xfrm>
        </p:spPr>
        <p:txBody>
          <a:bodyPr/>
          <a:lstStyle/>
          <a:p>
            <a:pPr algn="l" eaLnBrk="1" hangingPunct="1"/>
            <a:r>
              <a:rPr lang="en-GB" altLang="en-US" sz="3600" smtClean="0">
                <a:solidFill>
                  <a:schemeClr val="tx1"/>
                </a:solidFill>
                <a:latin typeface="Calibri" pitchFamily="34" charset="0"/>
              </a:rPr>
              <a:t>Influencing the influencers</a:t>
            </a:r>
          </a:p>
        </p:txBody>
      </p:sp>
      <p:pic>
        <p:nvPicPr>
          <p:cNvPr id="27651"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924300" y="1268413"/>
            <a:ext cx="4068763" cy="4525962"/>
          </a:xfrm>
          <a:noFill/>
        </p:spPr>
      </p:pic>
      <p:sp>
        <p:nvSpPr>
          <p:cNvPr id="27652" name="Freeform 4"/>
          <p:cNvSpPr>
            <a:spLocks/>
          </p:cNvSpPr>
          <p:nvPr/>
        </p:nvSpPr>
        <p:spPr bwMode="auto">
          <a:xfrm>
            <a:off x="2268538" y="3789363"/>
            <a:ext cx="2043112" cy="1736725"/>
          </a:xfrm>
          <a:custGeom>
            <a:avLst/>
            <a:gdLst>
              <a:gd name="T0" fmla="*/ 0 w 21600"/>
              <a:gd name="T1" fmla="*/ 6165 h 22715"/>
              <a:gd name="T2" fmla="*/ 10427 w 21600"/>
              <a:gd name="T3" fmla="*/ 6165 h 22715"/>
              <a:gd name="T4" fmla="*/ 10427 w 21600"/>
              <a:gd name="T5" fmla="*/ 985 h 22715"/>
              <a:gd name="T6" fmla="*/ 11410 w 21600"/>
              <a:gd name="T7" fmla="*/ 995 h 22715"/>
              <a:gd name="T8" fmla="*/ 21600 w 21600"/>
              <a:gd name="T9" fmla="*/ 11345 h 22715"/>
              <a:gd name="T10" fmla="*/ 11413 w 21600"/>
              <a:gd name="T11" fmla="*/ 21691 h 22715"/>
              <a:gd name="T12" fmla="*/ 10427 w 21600"/>
              <a:gd name="T13" fmla="*/ 21705 h 22715"/>
              <a:gd name="T14" fmla="*/ 10427 w 21600"/>
              <a:gd name="T15" fmla="*/ 16526 h 22715"/>
              <a:gd name="T16" fmla="*/ 0 w 21600"/>
              <a:gd name="T17" fmla="*/ 16526 h 22715"/>
              <a:gd name="T18" fmla="*/ 0 w 21600"/>
              <a:gd name="T19" fmla="*/ 6165 h 227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00"/>
              <a:gd name="T31" fmla="*/ 0 h 22715"/>
              <a:gd name="T32" fmla="*/ 21600 w 21600"/>
              <a:gd name="T33" fmla="*/ 22715 h 227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2715">
                <a:moveTo>
                  <a:pt x="0" y="6165"/>
                </a:moveTo>
                <a:lnTo>
                  <a:pt x="10427" y="6165"/>
                </a:lnTo>
                <a:cubicBezTo>
                  <a:pt x="10427" y="6165"/>
                  <a:pt x="10412" y="1031"/>
                  <a:pt x="10427" y="985"/>
                </a:cubicBezTo>
                <a:cubicBezTo>
                  <a:pt x="10427" y="0"/>
                  <a:pt x="11410" y="995"/>
                  <a:pt x="11410" y="995"/>
                </a:cubicBezTo>
                <a:lnTo>
                  <a:pt x="21600" y="11345"/>
                </a:lnTo>
                <a:cubicBezTo>
                  <a:pt x="21600" y="11345"/>
                  <a:pt x="11413" y="21669"/>
                  <a:pt x="11413" y="21691"/>
                </a:cubicBezTo>
                <a:cubicBezTo>
                  <a:pt x="10263" y="22715"/>
                  <a:pt x="10427" y="21705"/>
                  <a:pt x="10427" y="21705"/>
                </a:cubicBezTo>
                <a:lnTo>
                  <a:pt x="10427" y="16526"/>
                </a:lnTo>
                <a:lnTo>
                  <a:pt x="0" y="16526"/>
                </a:lnTo>
                <a:lnTo>
                  <a:pt x="0" y="6165"/>
                </a:lnTo>
                <a:close/>
              </a:path>
            </a:pathLst>
          </a:custGeom>
          <a:solidFill>
            <a:srgbClr val="008000"/>
          </a:solidFill>
          <a:ln w="9525">
            <a:solidFill>
              <a:srgbClr val="000000"/>
            </a:solidFill>
            <a:round/>
            <a:headEnd/>
            <a:tailEnd/>
          </a:ln>
        </p:spPr>
        <p:txBody>
          <a:bodyPr/>
          <a:lstStyle/>
          <a:p>
            <a:endParaRPr lang="en-GB"/>
          </a:p>
        </p:txBody>
      </p:sp>
      <p:sp>
        <p:nvSpPr>
          <p:cNvPr id="27653" name="Rectangle 5"/>
          <p:cNvSpPr>
            <a:spLocks noChangeArrowheads="1"/>
          </p:cNvSpPr>
          <p:nvPr/>
        </p:nvSpPr>
        <p:spPr bwMode="auto">
          <a:xfrm>
            <a:off x="395288" y="1628775"/>
            <a:ext cx="5688012"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3600"/>
              <a:t>Tweeting</a:t>
            </a:r>
          </a:p>
          <a:p>
            <a:pPr eaLnBrk="1" hangingPunct="1"/>
            <a:r>
              <a:rPr lang="en-US" altLang="en-US" sz="3600"/>
              <a:t>Stories that</a:t>
            </a:r>
          </a:p>
          <a:p>
            <a:pPr eaLnBrk="1" hangingPunct="1"/>
            <a:r>
              <a:rPr lang="en-US" altLang="en-US" sz="3600"/>
              <a:t>capture</a:t>
            </a:r>
          </a:p>
          <a:p>
            <a:pPr eaLnBrk="1" hangingPunct="1"/>
            <a:r>
              <a:rPr lang="en-US" altLang="en-US" sz="3600"/>
              <a:t>imagination</a:t>
            </a:r>
            <a:endParaRPr lang="en-GB" altLang="en-US" sz="36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0" y="260350"/>
            <a:ext cx="8229600" cy="5256213"/>
          </a:xfrm>
        </p:spPr>
        <p:txBody>
          <a:bodyPr/>
          <a:lstStyle/>
          <a:p>
            <a:pPr algn="ctr" eaLnBrk="1" hangingPunct="1">
              <a:buFontTx/>
              <a:buNone/>
            </a:pPr>
            <a:endParaRPr lang="en-GB" altLang="en-US" sz="1800" smtClean="0">
              <a:latin typeface="Kristen ITC" pitchFamily="66" charset="0"/>
            </a:endParaRPr>
          </a:p>
          <a:p>
            <a:pPr eaLnBrk="1" hangingPunct="1"/>
            <a:r>
              <a:rPr lang="en-GB" altLang="en-US" sz="1800" smtClean="0">
                <a:latin typeface="Calibri" pitchFamily="34" charset="0"/>
              </a:rPr>
              <a:t> We use                  to record video messages from our </a:t>
            </a:r>
          </a:p>
          <a:p>
            <a:pPr eaLnBrk="1" hangingPunct="1">
              <a:buFontTx/>
              <a:buNone/>
            </a:pPr>
            <a:r>
              <a:rPr lang="en-GB" altLang="en-US" sz="1800" smtClean="0">
                <a:latin typeface="Calibri" pitchFamily="34" charset="0"/>
              </a:rPr>
              <a:t>      young people – to encourage top fundraisers to </a:t>
            </a:r>
            <a:r>
              <a:rPr lang="en-GB" altLang="en-US" sz="2000" b="1" smtClean="0">
                <a:latin typeface="Calibri" pitchFamily="34" charset="0"/>
              </a:rPr>
              <a:t>double their   target</a:t>
            </a:r>
            <a:r>
              <a:rPr lang="en-GB" altLang="en-US" sz="1800" smtClean="0">
                <a:latin typeface="Calibri" pitchFamily="34" charset="0"/>
              </a:rPr>
              <a:t>, and to supplement </a:t>
            </a:r>
            <a:r>
              <a:rPr lang="en-GB" altLang="en-US" sz="1800" b="1" smtClean="0">
                <a:latin typeface="Calibri" pitchFamily="34" charset="0"/>
              </a:rPr>
              <a:t>Charity of the Year Corporate pitches</a:t>
            </a:r>
          </a:p>
          <a:p>
            <a:pPr eaLnBrk="1" hangingPunct="1"/>
            <a:endParaRPr lang="en-GB" altLang="en-US" sz="1400" smtClean="0">
              <a:latin typeface="Calibri" pitchFamily="34" charset="0"/>
            </a:endParaRPr>
          </a:p>
          <a:p>
            <a:pPr eaLnBrk="1" hangingPunct="1"/>
            <a:endParaRPr lang="en-GB" altLang="en-US" sz="1400" smtClean="0"/>
          </a:p>
          <a:p>
            <a:pPr eaLnBrk="1" hangingPunct="1"/>
            <a:endParaRPr lang="en-GB" altLang="en-US" sz="1400" smtClean="0"/>
          </a:p>
          <a:p>
            <a:pPr eaLnBrk="1" hangingPunct="1"/>
            <a:endParaRPr lang="en-GB" altLang="en-US" sz="1400" smtClean="0"/>
          </a:p>
          <a:p>
            <a:pPr eaLnBrk="1" hangingPunct="1"/>
            <a:endParaRPr lang="en-GB" altLang="en-US" sz="1400" smtClean="0"/>
          </a:p>
          <a:p>
            <a:pPr eaLnBrk="1" hangingPunct="1"/>
            <a:endParaRPr lang="en-GB" altLang="en-US" sz="1400" smtClean="0"/>
          </a:p>
          <a:p>
            <a:pPr eaLnBrk="1" hangingPunct="1"/>
            <a:endParaRPr lang="en-GB" altLang="en-US" sz="1400" smtClean="0"/>
          </a:p>
          <a:p>
            <a:pPr eaLnBrk="1" hangingPunct="1"/>
            <a:endParaRPr lang="en-GB" altLang="en-US" sz="1400" smtClean="0"/>
          </a:p>
          <a:p>
            <a:pPr eaLnBrk="1" hangingPunct="1"/>
            <a:endParaRPr lang="en-GB" altLang="en-US" sz="1400" smtClean="0"/>
          </a:p>
          <a:p>
            <a:pPr eaLnBrk="1" hangingPunct="1"/>
            <a:r>
              <a:rPr lang="en-GB" altLang="en-US" sz="1800" b="1" smtClean="0">
                <a:latin typeface="Calibri" pitchFamily="34" charset="0"/>
              </a:rPr>
              <a:t>Team Whizz-Kidz runners in </a:t>
            </a:r>
          </a:p>
          <a:p>
            <a:pPr eaLnBrk="1" hangingPunct="1">
              <a:buFontTx/>
              <a:buNone/>
            </a:pPr>
            <a:r>
              <a:rPr lang="en-GB" altLang="en-US" sz="1800" b="1" smtClean="0">
                <a:latin typeface="Calibri" pitchFamily="34" charset="0"/>
              </a:rPr>
              <a:t>      the London Marathon </a:t>
            </a:r>
          </a:p>
          <a:p>
            <a:pPr eaLnBrk="1" hangingPunct="1">
              <a:buFontTx/>
              <a:buNone/>
            </a:pPr>
            <a:r>
              <a:rPr lang="en-GB" altLang="en-US" sz="1800" b="1" smtClean="0">
                <a:latin typeface="Calibri" pitchFamily="34" charset="0"/>
              </a:rPr>
              <a:t>      made their own creative videos </a:t>
            </a:r>
          </a:p>
          <a:p>
            <a:pPr eaLnBrk="1" hangingPunct="1">
              <a:buFontTx/>
              <a:buNone/>
            </a:pPr>
            <a:r>
              <a:rPr lang="en-GB" altLang="en-US" sz="1800" b="1" smtClean="0">
                <a:latin typeface="Calibri" pitchFamily="34" charset="0"/>
              </a:rPr>
              <a:t>      to help fundraise!</a:t>
            </a:r>
          </a:p>
          <a:p>
            <a:pPr eaLnBrk="1" hangingPunct="1"/>
            <a:endParaRPr lang="en-GB" altLang="en-US" sz="1800" b="1" smtClean="0">
              <a:latin typeface="Calibri" pitchFamily="34" charset="0"/>
            </a:endParaRPr>
          </a:p>
        </p:txBody>
      </p:sp>
      <p:pic>
        <p:nvPicPr>
          <p:cNvPr id="28675" name="Picture 5" descr="e7e5dfac-881a-4db9-beb6-1034a76ed0a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773238"/>
            <a:ext cx="2016125"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7" descr="61462f67-d394-47c7-9811-af355baf23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1773238"/>
            <a:ext cx="2665412"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9" descr="c7c0ee7f-1c5f-4ce7-8208-b510a7b1529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1700213"/>
            <a:ext cx="316865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11" descr="fe1db470-69a8-4e37-b4aa-09ac0d73fc1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638" y="3716338"/>
            <a:ext cx="3168650"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12" descr="youtube-logo"/>
          <p:cNvPicPr>
            <a:picLocks noChangeAspect="1" noChangeArrowheads="1"/>
          </p:cNvPicPr>
          <p:nvPr/>
        </p:nvPicPr>
        <p:blipFill>
          <a:blip r:embed="rId6">
            <a:extLst>
              <a:ext uri="{28A0092B-C50C-407E-A947-70E740481C1C}">
                <a14:useLocalDpi xmlns:a14="http://schemas.microsoft.com/office/drawing/2010/main" val="0"/>
              </a:ext>
            </a:extLst>
          </a:blip>
          <a:srcRect l="-6198" t="17545" b="20468"/>
          <a:stretch>
            <a:fillRect/>
          </a:stretch>
        </p:blipFill>
        <p:spPr bwMode="auto">
          <a:xfrm>
            <a:off x="1187450" y="620713"/>
            <a:ext cx="8636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50825" y="188913"/>
            <a:ext cx="8229600" cy="954087"/>
          </a:xfrm>
        </p:spPr>
        <p:txBody>
          <a:bodyPr/>
          <a:lstStyle/>
          <a:p>
            <a:pPr algn="l" eaLnBrk="1" hangingPunct="1"/>
            <a:r>
              <a:rPr lang="en-GB" altLang="en-US" sz="3600" smtClean="0">
                <a:latin typeface="Calibri" pitchFamily="34" charset="0"/>
              </a:rPr>
              <a:t>netiquette</a:t>
            </a:r>
          </a:p>
        </p:txBody>
      </p:sp>
      <p:sp>
        <p:nvSpPr>
          <p:cNvPr id="29699" name="Rectangle 3"/>
          <p:cNvSpPr>
            <a:spLocks noGrp="1" noChangeArrowheads="1"/>
          </p:cNvSpPr>
          <p:nvPr>
            <p:ph type="body" sz="half" idx="1"/>
          </p:nvPr>
        </p:nvSpPr>
        <p:spPr>
          <a:xfrm>
            <a:off x="250825" y="1268413"/>
            <a:ext cx="4038600" cy="4525962"/>
          </a:xfrm>
        </p:spPr>
        <p:txBody>
          <a:bodyPr/>
          <a:lstStyle/>
          <a:p>
            <a:pPr eaLnBrk="1" hangingPunct="1">
              <a:lnSpc>
                <a:spcPct val="95000"/>
              </a:lnSpc>
              <a:spcBef>
                <a:spcPct val="0"/>
              </a:spcBef>
              <a:buFontTx/>
              <a:buNone/>
            </a:pPr>
            <a:r>
              <a:rPr lang="en-US" altLang="en-US" sz="2000" b="1" smtClean="0">
                <a:latin typeface="Calibri" pitchFamily="34" charset="0"/>
              </a:rPr>
              <a:t>In social media, Whizz-Kidz: </a:t>
            </a:r>
          </a:p>
          <a:p>
            <a:pPr eaLnBrk="1" hangingPunct="1">
              <a:lnSpc>
                <a:spcPct val="95000"/>
              </a:lnSpc>
              <a:spcBef>
                <a:spcPct val="0"/>
              </a:spcBef>
              <a:buFontTx/>
              <a:buNone/>
            </a:pPr>
            <a:endParaRPr lang="en-US" altLang="en-US" sz="2000" smtClean="0">
              <a:latin typeface="Calibri" pitchFamily="34" charset="0"/>
            </a:endParaRPr>
          </a:p>
          <a:p>
            <a:pPr eaLnBrk="1" hangingPunct="1">
              <a:lnSpc>
                <a:spcPct val="95000"/>
              </a:lnSpc>
              <a:spcBef>
                <a:spcPct val="0"/>
              </a:spcBef>
              <a:buFontTx/>
              <a:buNone/>
            </a:pPr>
            <a:endParaRPr lang="en-US" altLang="en-US" sz="2000" smtClean="0">
              <a:latin typeface="Calibri" pitchFamily="34" charset="0"/>
            </a:endParaRPr>
          </a:p>
          <a:p>
            <a:pPr eaLnBrk="1" hangingPunct="1">
              <a:lnSpc>
                <a:spcPct val="95000"/>
              </a:lnSpc>
              <a:spcBef>
                <a:spcPct val="0"/>
              </a:spcBef>
              <a:buFontTx/>
              <a:buNone/>
            </a:pPr>
            <a:endParaRPr lang="en-US" altLang="en-US" sz="2000" b="1" smtClean="0">
              <a:latin typeface="Calibri" pitchFamily="34" charset="0"/>
            </a:endParaRPr>
          </a:p>
          <a:p>
            <a:pPr eaLnBrk="1" hangingPunct="1">
              <a:lnSpc>
                <a:spcPct val="95000"/>
              </a:lnSpc>
              <a:spcBef>
                <a:spcPct val="0"/>
              </a:spcBef>
              <a:buFontTx/>
              <a:buNone/>
            </a:pPr>
            <a:endParaRPr lang="en-US" altLang="en-US" sz="2000" b="1" smtClean="0">
              <a:latin typeface="Calibri" pitchFamily="34" charset="0"/>
            </a:endParaRPr>
          </a:p>
          <a:p>
            <a:pPr eaLnBrk="1" hangingPunct="1">
              <a:lnSpc>
                <a:spcPct val="95000"/>
              </a:lnSpc>
              <a:spcBef>
                <a:spcPct val="0"/>
              </a:spcBef>
              <a:buFontTx/>
              <a:buNone/>
            </a:pPr>
            <a:endParaRPr lang="en-US" altLang="en-US" sz="2000" b="1" smtClean="0">
              <a:latin typeface="Calibri" pitchFamily="34" charset="0"/>
            </a:endParaRPr>
          </a:p>
          <a:p>
            <a:pPr eaLnBrk="1" hangingPunct="1">
              <a:lnSpc>
                <a:spcPct val="95000"/>
              </a:lnSpc>
              <a:spcBef>
                <a:spcPct val="0"/>
              </a:spcBef>
              <a:buFontTx/>
              <a:buNone/>
            </a:pPr>
            <a:endParaRPr lang="en-US" altLang="en-US" sz="2000" b="1" smtClean="0">
              <a:latin typeface="Calibri" pitchFamily="34" charset="0"/>
            </a:endParaRPr>
          </a:p>
          <a:p>
            <a:pPr eaLnBrk="1" hangingPunct="1">
              <a:lnSpc>
                <a:spcPct val="95000"/>
              </a:lnSpc>
              <a:spcBef>
                <a:spcPct val="0"/>
              </a:spcBef>
              <a:buFontTx/>
              <a:buNone/>
            </a:pPr>
            <a:endParaRPr lang="en-US" altLang="en-US" sz="2000" b="1" smtClean="0">
              <a:latin typeface="Calibri" pitchFamily="34" charset="0"/>
            </a:endParaRPr>
          </a:p>
          <a:p>
            <a:pPr eaLnBrk="1" hangingPunct="1">
              <a:lnSpc>
                <a:spcPct val="95000"/>
              </a:lnSpc>
              <a:spcBef>
                <a:spcPct val="0"/>
              </a:spcBef>
              <a:buFontTx/>
              <a:buNone/>
            </a:pPr>
            <a:endParaRPr lang="en-US" altLang="en-US" sz="2000" b="1" smtClean="0">
              <a:latin typeface="Calibri" pitchFamily="34" charset="0"/>
            </a:endParaRPr>
          </a:p>
          <a:p>
            <a:pPr eaLnBrk="1" hangingPunct="1">
              <a:lnSpc>
                <a:spcPct val="95000"/>
              </a:lnSpc>
              <a:spcBef>
                <a:spcPct val="0"/>
              </a:spcBef>
              <a:buFontTx/>
              <a:buNone/>
            </a:pPr>
            <a:endParaRPr lang="en-US" altLang="en-US" sz="2000" b="1" smtClean="0">
              <a:latin typeface="Calibri" pitchFamily="34" charset="0"/>
            </a:endParaRPr>
          </a:p>
          <a:p>
            <a:pPr eaLnBrk="1" hangingPunct="1">
              <a:lnSpc>
                <a:spcPct val="95000"/>
              </a:lnSpc>
              <a:spcBef>
                <a:spcPct val="0"/>
              </a:spcBef>
              <a:buFontTx/>
              <a:buNone/>
            </a:pPr>
            <a:r>
              <a:rPr lang="en-US" altLang="en-US" sz="2000" b="1" smtClean="0">
                <a:latin typeface="Calibri" pitchFamily="34" charset="0"/>
              </a:rPr>
              <a:t>We don’t:</a:t>
            </a:r>
          </a:p>
          <a:p>
            <a:pPr eaLnBrk="1" hangingPunct="1">
              <a:lnSpc>
                <a:spcPct val="95000"/>
              </a:lnSpc>
              <a:spcBef>
                <a:spcPct val="0"/>
              </a:spcBef>
              <a:buFontTx/>
              <a:buNone/>
            </a:pPr>
            <a:endParaRPr lang="en-US" altLang="en-US" sz="2000" b="1" smtClean="0">
              <a:latin typeface="Calibri" pitchFamily="34" charset="0"/>
            </a:endParaRPr>
          </a:p>
          <a:p>
            <a:pPr eaLnBrk="1" hangingPunct="1">
              <a:lnSpc>
                <a:spcPct val="95000"/>
              </a:lnSpc>
              <a:spcBef>
                <a:spcPct val="0"/>
              </a:spcBef>
              <a:buFontTx/>
              <a:buNone/>
            </a:pPr>
            <a:endParaRPr lang="en-US" altLang="en-US" sz="2000" smtClean="0">
              <a:latin typeface="Kristen ITC" pitchFamily="66" charset="0"/>
            </a:endParaRPr>
          </a:p>
          <a:p>
            <a:pPr eaLnBrk="1" hangingPunct="1">
              <a:lnSpc>
                <a:spcPct val="80000"/>
              </a:lnSpc>
            </a:pPr>
            <a:endParaRPr lang="en-GB" altLang="en-US" sz="900" smtClean="0">
              <a:latin typeface="Kristen ITC" pitchFamily="66" charset="0"/>
            </a:endParaRPr>
          </a:p>
        </p:txBody>
      </p:sp>
      <p:sp>
        <p:nvSpPr>
          <p:cNvPr id="29700" name="Rectangle 4"/>
          <p:cNvSpPr>
            <a:spLocks noGrp="1" noChangeArrowheads="1"/>
          </p:cNvSpPr>
          <p:nvPr>
            <p:ph type="body" sz="half" idx="2"/>
          </p:nvPr>
        </p:nvSpPr>
        <p:spPr>
          <a:xfrm>
            <a:off x="4500563" y="1196975"/>
            <a:ext cx="4038600" cy="4525963"/>
          </a:xfrm>
        </p:spPr>
        <p:txBody>
          <a:bodyPr/>
          <a:lstStyle/>
          <a:p>
            <a:pPr eaLnBrk="1" hangingPunct="1">
              <a:lnSpc>
                <a:spcPct val="95000"/>
              </a:lnSpc>
              <a:spcBef>
                <a:spcPct val="0"/>
              </a:spcBef>
            </a:pPr>
            <a:r>
              <a:rPr lang="en-US" altLang="en-US" sz="1800" smtClean="0">
                <a:latin typeface="Calibri" pitchFamily="34" charset="0"/>
              </a:rPr>
              <a:t>answers questions </a:t>
            </a:r>
          </a:p>
          <a:p>
            <a:pPr eaLnBrk="1" hangingPunct="1">
              <a:lnSpc>
                <a:spcPct val="95000"/>
              </a:lnSpc>
              <a:spcBef>
                <a:spcPct val="0"/>
              </a:spcBef>
            </a:pPr>
            <a:r>
              <a:rPr lang="en-US" altLang="en-US" sz="1800" smtClean="0">
                <a:latin typeface="Calibri" pitchFamily="34" charset="0"/>
              </a:rPr>
              <a:t>asks questions.</a:t>
            </a:r>
          </a:p>
          <a:p>
            <a:pPr eaLnBrk="1" hangingPunct="1">
              <a:lnSpc>
                <a:spcPct val="95000"/>
              </a:lnSpc>
              <a:spcBef>
                <a:spcPct val="0"/>
              </a:spcBef>
            </a:pPr>
            <a:r>
              <a:rPr lang="en-US" altLang="en-US" sz="1800" smtClean="0">
                <a:latin typeface="Calibri" pitchFamily="34" charset="0"/>
              </a:rPr>
              <a:t>invites people to attend events and join campaigns.</a:t>
            </a:r>
          </a:p>
          <a:p>
            <a:pPr eaLnBrk="1" hangingPunct="1">
              <a:lnSpc>
                <a:spcPct val="95000"/>
              </a:lnSpc>
              <a:spcBef>
                <a:spcPct val="0"/>
              </a:spcBef>
            </a:pPr>
            <a:r>
              <a:rPr lang="en-US" altLang="en-US" sz="1800" smtClean="0">
                <a:latin typeface="Calibri" pitchFamily="34" charset="0"/>
              </a:rPr>
              <a:t>are helpful and signpost to different parts of the org, and website.</a:t>
            </a:r>
          </a:p>
          <a:p>
            <a:pPr eaLnBrk="1" hangingPunct="1">
              <a:lnSpc>
                <a:spcPct val="95000"/>
              </a:lnSpc>
              <a:spcBef>
                <a:spcPct val="0"/>
              </a:spcBef>
            </a:pPr>
            <a:r>
              <a:rPr lang="en-US" altLang="en-US" sz="1800" smtClean="0">
                <a:latin typeface="Calibri" pitchFamily="34" charset="0"/>
              </a:rPr>
              <a:t>talk like real people.</a:t>
            </a:r>
          </a:p>
          <a:p>
            <a:pPr eaLnBrk="1" hangingPunct="1">
              <a:lnSpc>
                <a:spcPct val="95000"/>
              </a:lnSpc>
              <a:spcBef>
                <a:spcPct val="0"/>
              </a:spcBef>
            </a:pPr>
            <a:r>
              <a:rPr lang="en-US" altLang="en-US" sz="1800" smtClean="0">
                <a:latin typeface="Calibri" pitchFamily="34" charset="0"/>
              </a:rPr>
              <a:t>Has fun &amp; tries to be creative.</a:t>
            </a:r>
          </a:p>
          <a:p>
            <a:pPr eaLnBrk="1" hangingPunct="1">
              <a:lnSpc>
                <a:spcPct val="95000"/>
              </a:lnSpc>
              <a:spcBef>
                <a:spcPct val="0"/>
              </a:spcBef>
              <a:buFontTx/>
              <a:buNone/>
            </a:pPr>
            <a:endParaRPr lang="en-US" altLang="en-US" sz="1800" smtClean="0">
              <a:latin typeface="Calibri" pitchFamily="34" charset="0"/>
            </a:endParaRPr>
          </a:p>
          <a:p>
            <a:pPr eaLnBrk="1" hangingPunct="1">
              <a:lnSpc>
                <a:spcPct val="95000"/>
              </a:lnSpc>
              <a:spcBef>
                <a:spcPct val="0"/>
              </a:spcBef>
              <a:buFontTx/>
              <a:buNone/>
            </a:pPr>
            <a:endParaRPr lang="en-US" altLang="en-US" sz="1800" smtClean="0">
              <a:latin typeface="Calibri" pitchFamily="34" charset="0"/>
            </a:endParaRPr>
          </a:p>
          <a:p>
            <a:pPr eaLnBrk="1" hangingPunct="1">
              <a:lnSpc>
                <a:spcPct val="95000"/>
              </a:lnSpc>
              <a:spcBef>
                <a:spcPct val="0"/>
              </a:spcBef>
            </a:pPr>
            <a:r>
              <a:rPr lang="en-US" altLang="en-US" sz="1800" smtClean="0">
                <a:latin typeface="Calibri" pitchFamily="34" charset="0"/>
              </a:rPr>
              <a:t>delete messages we don’t like.</a:t>
            </a:r>
          </a:p>
          <a:p>
            <a:pPr eaLnBrk="1" hangingPunct="1">
              <a:lnSpc>
                <a:spcPct val="95000"/>
              </a:lnSpc>
              <a:spcBef>
                <a:spcPct val="0"/>
              </a:spcBef>
            </a:pPr>
            <a:r>
              <a:rPr lang="en-US" altLang="en-US" sz="1800" smtClean="0">
                <a:latin typeface="Calibri" pitchFamily="34" charset="0"/>
              </a:rPr>
              <a:t>just link to press releases.</a:t>
            </a:r>
          </a:p>
          <a:p>
            <a:pPr eaLnBrk="1" hangingPunct="1">
              <a:lnSpc>
                <a:spcPct val="95000"/>
              </a:lnSpc>
              <a:spcBef>
                <a:spcPct val="0"/>
              </a:spcBef>
            </a:pPr>
            <a:r>
              <a:rPr lang="en-US" altLang="en-US" sz="1800" smtClean="0">
                <a:latin typeface="Calibri" pitchFamily="34" charset="0"/>
              </a:rPr>
              <a:t>criticise or dismiss anyone </a:t>
            </a:r>
          </a:p>
          <a:p>
            <a:pPr eaLnBrk="1" hangingPunct="1">
              <a:lnSpc>
                <a:spcPct val="95000"/>
              </a:lnSpc>
              <a:spcBef>
                <a:spcPct val="0"/>
              </a:spcBef>
            </a:pPr>
            <a:r>
              <a:rPr lang="en-US" altLang="en-US" sz="1800" smtClean="0">
                <a:latin typeface="Calibri" pitchFamily="34" charset="0"/>
              </a:rPr>
              <a:t>leave our profiles stagnant.</a:t>
            </a:r>
          </a:p>
          <a:p>
            <a:pPr eaLnBrk="1" hangingPunct="1">
              <a:lnSpc>
                <a:spcPct val="95000"/>
              </a:lnSpc>
              <a:spcBef>
                <a:spcPct val="0"/>
              </a:spcBef>
            </a:pPr>
            <a:r>
              <a:rPr lang="en-GB" altLang="en-US" sz="1800" smtClean="0">
                <a:latin typeface="Calibri" pitchFamily="34" charset="0"/>
              </a:rPr>
              <a:t>limit chances to take part.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l" eaLnBrk="1" hangingPunct="1"/>
            <a:r>
              <a:rPr lang="en-GB" altLang="en-US" sz="3200" b="1" smtClean="0">
                <a:latin typeface="Calibri" pitchFamily="34" charset="0"/>
              </a:rPr>
              <a:t>Metrics – </a:t>
            </a:r>
            <a:br>
              <a:rPr lang="en-GB" altLang="en-US" sz="3200" b="1" smtClean="0">
                <a:latin typeface="Calibri" pitchFamily="34" charset="0"/>
              </a:rPr>
            </a:br>
            <a:r>
              <a:rPr lang="en-GB" altLang="en-US" sz="3200" b="1" smtClean="0">
                <a:latin typeface="Calibri" pitchFamily="34" charset="0"/>
              </a:rPr>
              <a:t>what’s important to you?</a:t>
            </a:r>
          </a:p>
        </p:txBody>
      </p:sp>
      <p:sp>
        <p:nvSpPr>
          <p:cNvPr id="30723" name="Rectangle 3"/>
          <p:cNvSpPr>
            <a:spLocks noGrp="1" noChangeArrowheads="1"/>
          </p:cNvSpPr>
          <p:nvPr>
            <p:ph type="body" idx="1"/>
          </p:nvPr>
        </p:nvSpPr>
        <p:spPr>
          <a:xfrm>
            <a:off x="250825" y="1600200"/>
            <a:ext cx="8435975" cy="4525963"/>
          </a:xfrm>
        </p:spPr>
        <p:txBody>
          <a:bodyPr/>
          <a:lstStyle/>
          <a:p>
            <a:pPr eaLnBrk="1" hangingPunct="1">
              <a:buFontTx/>
              <a:buNone/>
            </a:pPr>
            <a:endParaRPr lang="en-GB" altLang="en-US" sz="1400" b="1" smtClean="0"/>
          </a:p>
          <a:p>
            <a:pPr eaLnBrk="1" hangingPunct="1">
              <a:buFontTx/>
              <a:buNone/>
            </a:pPr>
            <a:endParaRPr lang="en-GB" altLang="en-US" sz="1400" b="1" smtClean="0"/>
          </a:p>
          <a:p>
            <a:pPr eaLnBrk="1" hangingPunct="1">
              <a:buFontTx/>
              <a:buNone/>
            </a:pPr>
            <a:endParaRPr lang="en-GB" altLang="en-US" sz="1400" b="1" smtClean="0"/>
          </a:p>
          <a:p>
            <a:pPr eaLnBrk="1" hangingPunct="1">
              <a:buFontTx/>
              <a:buNone/>
            </a:pPr>
            <a:endParaRPr lang="en-GB" altLang="en-US" sz="1400" b="1" smtClean="0"/>
          </a:p>
          <a:p>
            <a:pPr eaLnBrk="1" hangingPunct="1">
              <a:buFontTx/>
              <a:buNone/>
            </a:pPr>
            <a:endParaRPr lang="en-GB" altLang="en-US" sz="1400" b="1" smtClean="0"/>
          </a:p>
          <a:p>
            <a:pPr eaLnBrk="1" hangingPunct="1">
              <a:buFontTx/>
              <a:buNone/>
            </a:pPr>
            <a:endParaRPr lang="en-GB" altLang="en-US" sz="1400" b="1" smtClean="0"/>
          </a:p>
          <a:p>
            <a:pPr eaLnBrk="1" hangingPunct="1">
              <a:buFontTx/>
              <a:buNone/>
            </a:pPr>
            <a:endParaRPr lang="en-GB" altLang="en-US" sz="1400" b="1" smtClean="0"/>
          </a:p>
          <a:p>
            <a:pPr eaLnBrk="1" hangingPunct="1">
              <a:buFontTx/>
              <a:buNone/>
            </a:pPr>
            <a:endParaRPr lang="en-GB" altLang="en-US" sz="1400" b="1" smtClean="0"/>
          </a:p>
          <a:p>
            <a:pPr eaLnBrk="1" hangingPunct="1">
              <a:buFontTx/>
              <a:buNone/>
            </a:pPr>
            <a:endParaRPr lang="en-GB" altLang="en-US" sz="1400" b="1" smtClean="0"/>
          </a:p>
          <a:p>
            <a:pPr eaLnBrk="1" hangingPunct="1">
              <a:buFontTx/>
              <a:buNone/>
            </a:pPr>
            <a:endParaRPr lang="en-GB" altLang="en-US" sz="1400" b="1" smtClean="0"/>
          </a:p>
          <a:p>
            <a:pPr eaLnBrk="1" hangingPunct="1">
              <a:buFontTx/>
              <a:buNone/>
            </a:pPr>
            <a:endParaRPr lang="en-GB" altLang="en-US" sz="1400" b="1" smtClean="0"/>
          </a:p>
          <a:p>
            <a:pPr eaLnBrk="1" hangingPunct="1">
              <a:buFontTx/>
              <a:buNone/>
            </a:pPr>
            <a:endParaRPr lang="en-GB" altLang="en-US" sz="1400" b="1" smtClean="0"/>
          </a:p>
          <a:p>
            <a:pPr eaLnBrk="1" hangingPunct="1">
              <a:buFontTx/>
              <a:buNone/>
            </a:pPr>
            <a:endParaRPr lang="en-GB" altLang="en-US" sz="1400" b="1" smtClean="0"/>
          </a:p>
          <a:p>
            <a:pPr eaLnBrk="1" hangingPunct="1">
              <a:buFontTx/>
              <a:buNone/>
            </a:pPr>
            <a:endParaRPr lang="en-GB" altLang="en-US" sz="1400" b="1" smtClean="0"/>
          </a:p>
          <a:p>
            <a:pPr eaLnBrk="1" hangingPunct="1">
              <a:buFontTx/>
              <a:buNone/>
            </a:pPr>
            <a:endParaRPr lang="en-GB" altLang="en-US" sz="1400" b="1" smtClean="0"/>
          </a:p>
          <a:p>
            <a:pPr eaLnBrk="1" hangingPunct="1">
              <a:buFontTx/>
              <a:buNone/>
            </a:pPr>
            <a:endParaRPr lang="en-GB" altLang="en-US" sz="1400" b="1" smtClean="0"/>
          </a:p>
          <a:p>
            <a:pPr eaLnBrk="1" hangingPunct="1">
              <a:buFontTx/>
              <a:buNone/>
            </a:pPr>
            <a:endParaRPr lang="en-GB" altLang="en-US" sz="1400" b="1" smtClean="0"/>
          </a:p>
        </p:txBody>
      </p:sp>
      <p:pic>
        <p:nvPicPr>
          <p:cNvPr id="30724" name="Picture 4" descr="space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descr="space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6" descr="2619789379_12d3f72859_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484313"/>
            <a:ext cx="5111750" cy="383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Rectangle 7"/>
          <p:cNvSpPr>
            <a:spLocks noChangeArrowheads="1"/>
          </p:cNvSpPr>
          <p:nvPr/>
        </p:nvSpPr>
        <p:spPr bwMode="auto">
          <a:xfrm>
            <a:off x="5580063" y="1557338"/>
            <a:ext cx="3313112"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20000"/>
              </a:spcBef>
              <a:buFontTx/>
              <a:buChar char="•"/>
            </a:pPr>
            <a:r>
              <a:rPr lang="en-GB" altLang="en-US" sz="2800"/>
              <a:t>Numbers?</a:t>
            </a:r>
          </a:p>
          <a:p>
            <a:pPr eaLnBrk="1" hangingPunct="1">
              <a:spcBef>
                <a:spcPct val="20000"/>
              </a:spcBef>
            </a:pPr>
            <a:r>
              <a:rPr lang="en-GB" altLang="en-US" sz="2800"/>
              <a:t>  -  mentions, followers, fans</a:t>
            </a:r>
          </a:p>
          <a:p>
            <a:pPr eaLnBrk="1" hangingPunct="1">
              <a:spcBef>
                <a:spcPct val="20000"/>
              </a:spcBef>
            </a:pPr>
            <a:endParaRPr lang="en-GB" altLang="en-US" sz="2800"/>
          </a:p>
          <a:p>
            <a:pPr eaLnBrk="1" hangingPunct="1">
              <a:spcBef>
                <a:spcPct val="20000"/>
              </a:spcBef>
              <a:buFontTx/>
              <a:buChar char="•"/>
            </a:pPr>
            <a:r>
              <a:rPr lang="en-GB" altLang="en-US" sz="2800"/>
              <a:t>Conversations?</a:t>
            </a:r>
          </a:p>
          <a:p>
            <a:pPr eaLnBrk="1" hangingPunct="1">
              <a:spcBef>
                <a:spcPct val="20000"/>
              </a:spcBef>
              <a:buFontTx/>
              <a:buChar char="•"/>
            </a:pPr>
            <a:endParaRPr lang="en-GB" altLang="en-US" sz="2800"/>
          </a:p>
          <a:p>
            <a:pPr eaLnBrk="1" hangingPunct="1">
              <a:spcBef>
                <a:spcPct val="20000"/>
              </a:spcBef>
              <a:buFontTx/>
              <a:buChar char="•"/>
            </a:pPr>
            <a:r>
              <a:rPr lang="en-GB" altLang="en-US" sz="2800"/>
              <a:t>Retweets / referrals?</a:t>
            </a:r>
          </a:p>
          <a:p>
            <a:pPr eaLnBrk="1" hangingPunct="1">
              <a:spcBef>
                <a:spcPct val="20000"/>
              </a:spcBef>
              <a:buFontTx/>
              <a:buChar char="•"/>
            </a:pPr>
            <a:endParaRPr lang="en-GB" altLang="en-US" sz="2800"/>
          </a:p>
          <a:p>
            <a:pPr eaLnBrk="1" hangingPunct="1">
              <a:spcBef>
                <a:spcPct val="20000"/>
              </a:spcBef>
              <a:buFontTx/>
              <a:buChar char="•"/>
            </a:pPr>
            <a:endParaRPr lang="en-GB" altLang="en-US" sz="2800">
              <a:latin typeface="Kristen ITC" pitchFamily="66" charset="0"/>
            </a:endParaRPr>
          </a:p>
          <a:p>
            <a:pPr eaLnBrk="1" hangingPunct="1">
              <a:spcBef>
                <a:spcPct val="20000"/>
              </a:spcBef>
              <a:buFontTx/>
              <a:buChar char="•"/>
            </a:pPr>
            <a:endParaRPr lang="en-GB" altLang="en-US" sz="2800">
              <a:latin typeface="Kristen ITC" pitchFamily="66" charset="0"/>
            </a:endParaRPr>
          </a:p>
          <a:p>
            <a:pPr eaLnBrk="1" hangingPunct="1">
              <a:spcBef>
                <a:spcPct val="20000"/>
              </a:spcBef>
              <a:buFontTx/>
              <a:buChar char="•"/>
            </a:pPr>
            <a:endParaRPr lang="en-GB" altLang="en-US" sz="2800">
              <a:latin typeface="Kristen ITC" pitchFamily="66" charset="0"/>
            </a:endParaRPr>
          </a:p>
          <a:p>
            <a:pPr eaLnBrk="1" hangingPunct="1">
              <a:spcBef>
                <a:spcPct val="20000"/>
              </a:spcBef>
            </a:pPr>
            <a:endParaRPr lang="en-GB" altLang="en-US" sz="2800">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l" eaLnBrk="1" hangingPunct="1"/>
            <a:r>
              <a:rPr lang="en-GB" altLang="en-US" sz="3600" smtClean="0"/>
              <a:t>Not about broadcasting…</a:t>
            </a:r>
          </a:p>
        </p:txBody>
      </p:sp>
      <p:pic>
        <p:nvPicPr>
          <p:cNvPr id="4099" name="Picture 3" descr="not listening.PNG"/>
          <p:cNvPicPr>
            <a:picLocks noChangeAspect="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908175" y="1484313"/>
            <a:ext cx="5600700" cy="4525962"/>
          </a:xfr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idx="4294967295"/>
          </p:nvPr>
        </p:nvSpPr>
        <p:spPr/>
        <p:txBody>
          <a:bodyPr/>
          <a:lstStyle/>
          <a:p>
            <a:pPr eaLnBrk="1" hangingPunct="1"/>
            <a:r>
              <a:rPr lang="en-GB" altLang="en-US" sz="3600" smtClean="0">
                <a:latin typeface="Calibri" pitchFamily="34" charset="0"/>
              </a:rPr>
              <a:t>Summary</a:t>
            </a:r>
          </a:p>
        </p:txBody>
      </p:sp>
      <p:sp>
        <p:nvSpPr>
          <p:cNvPr id="31747" name="Rectangle 3"/>
          <p:cNvSpPr>
            <a:spLocks noGrp="1"/>
          </p:cNvSpPr>
          <p:nvPr>
            <p:ph type="body" idx="4294967295"/>
          </p:nvPr>
        </p:nvSpPr>
        <p:spPr/>
        <p:txBody>
          <a:bodyPr/>
          <a:lstStyle/>
          <a:p>
            <a:pPr eaLnBrk="1" hangingPunct="1"/>
            <a:r>
              <a:rPr lang="en-GB" altLang="en-US" sz="2800" smtClean="0">
                <a:latin typeface="Calibri" pitchFamily="34" charset="0"/>
              </a:rPr>
              <a:t>Conversation is king: it’s still all about relationships – online &amp; off.</a:t>
            </a:r>
          </a:p>
          <a:p>
            <a:pPr eaLnBrk="1" hangingPunct="1"/>
            <a:endParaRPr lang="en-GB" altLang="en-US" sz="2800" smtClean="0">
              <a:latin typeface="Calibri" pitchFamily="34" charset="0"/>
            </a:endParaRPr>
          </a:p>
          <a:p>
            <a:pPr eaLnBrk="1" hangingPunct="1"/>
            <a:r>
              <a:rPr lang="en-GB" altLang="en-US" sz="2800" smtClean="0">
                <a:latin typeface="Calibri" pitchFamily="34" charset="0"/>
              </a:rPr>
              <a:t>Be flexible about your story – use journalists to focus new angles to ‘catch a wave’. </a:t>
            </a:r>
          </a:p>
          <a:p>
            <a:pPr eaLnBrk="1" hangingPunct="1"/>
            <a:endParaRPr lang="en-GB" altLang="en-US" sz="2800" smtClean="0">
              <a:latin typeface="Calibri" pitchFamily="34" charset="0"/>
            </a:endParaRPr>
          </a:p>
          <a:p>
            <a:pPr eaLnBrk="1" hangingPunct="1"/>
            <a:r>
              <a:rPr lang="en-GB" altLang="en-US" sz="2800" smtClean="0">
                <a:latin typeface="Calibri" pitchFamily="34" charset="0"/>
              </a:rPr>
              <a:t>Find your ambassadors &amp; champions online.</a:t>
            </a:r>
          </a:p>
          <a:p>
            <a:pPr eaLnBrk="1" hangingPunct="1"/>
            <a:endParaRPr lang="en-GB" altLang="en-US" sz="2800" smtClean="0">
              <a:latin typeface="Calibri"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611188" y="620713"/>
            <a:ext cx="7991475" cy="3014662"/>
          </a:xfrm>
        </p:spPr>
        <p:txBody>
          <a:bodyPr/>
          <a:lstStyle/>
          <a:p>
            <a:pPr algn="ctr" eaLnBrk="1" hangingPunct="1">
              <a:buFontTx/>
              <a:buNone/>
            </a:pPr>
            <a:r>
              <a:rPr lang="en-GB" altLang="en-US" sz="2800" b="1" smtClean="0">
                <a:latin typeface="Calibri" pitchFamily="34" charset="0"/>
              </a:rPr>
              <a:t>Thanks for listening</a:t>
            </a:r>
            <a:r>
              <a:rPr lang="en-GB" altLang="en-US" sz="2400" b="1" smtClean="0">
                <a:latin typeface="Calibri" pitchFamily="34" charset="0"/>
              </a:rPr>
              <a:t> </a:t>
            </a:r>
          </a:p>
          <a:p>
            <a:pPr eaLnBrk="1" hangingPunct="1">
              <a:buFontTx/>
              <a:buNone/>
            </a:pPr>
            <a:r>
              <a:rPr lang="en-GB" altLang="en-US" sz="2400" smtClean="0">
                <a:latin typeface="Calibri" pitchFamily="34" charset="0"/>
              </a:rPr>
              <a:t>Robdysonpr.wordpress.com</a:t>
            </a:r>
          </a:p>
          <a:p>
            <a:pPr eaLnBrk="1" hangingPunct="1">
              <a:buFontTx/>
              <a:buNone/>
            </a:pPr>
            <a:r>
              <a:rPr lang="en-GB" altLang="en-US" sz="2400" smtClean="0">
                <a:latin typeface="Calibri" pitchFamily="34" charset="0"/>
              </a:rPr>
              <a:t>@RobmDyson @thirdsectorPR @whizzkidz</a:t>
            </a:r>
          </a:p>
          <a:p>
            <a:pPr eaLnBrk="1" hangingPunct="1"/>
            <a:endParaRPr lang="en-GB" altLang="en-US" sz="2400" smtClean="0">
              <a:latin typeface="Calibri" pitchFamily="34" charset="0"/>
            </a:endParaRPr>
          </a:p>
        </p:txBody>
      </p:sp>
      <p:sp>
        <p:nvSpPr>
          <p:cNvPr id="32771" name="Rectangle 4"/>
          <p:cNvSpPr>
            <a:spLocks noChangeArrowheads="1"/>
          </p:cNvSpPr>
          <p:nvPr/>
        </p:nvSpPr>
        <p:spPr bwMode="auto">
          <a:xfrm>
            <a:off x="1258888" y="2924175"/>
            <a:ext cx="684212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a:t>Strategy </a:t>
            </a:r>
            <a:r>
              <a:rPr lang="en-GB" altLang="en-US">
                <a:hlinkClick r:id="rId2"/>
              </a:rPr>
              <a:t>http://www.flickr.com/photos/8998965@N05/560679422/</a:t>
            </a:r>
            <a:r>
              <a:rPr lang="en-GB" altLang="en-US"/>
              <a:t> </a:t>
            </a:r>
          </a:p>
          <a:p>
            <a:pPr eaLnBrk="1" hangingPunct="1"/>
            <a:r>
              <a:rPr lang="en-GB" altLang="en-US"/>
              <a:t>Not listening </a:t>
            </a:r>
            <a:r>
              <a:rPr lang="en-GB" altLang="en-US">
                <a:hlinkClick r:id="rId3"/>
              </a:rPr>
              <a:t>http://www.flickr.com/photos/tigronx254/3502102037/</a:t>
            </a:r>
            <a:endParaRPr lang="en-GB" altLang="en-US"/>
          </a:p>
          <a:p>
            <a:pPr eaLnBrk="1" hangingPunct="1"/>
            <a:r>
              <a:rPr lang="en-GB" altLang="en-US"/>
              <a:t>Relationships </a:t>
            </a:r>
            <a:r>
              <a:rPr lang="en-GB" altLang="en-US">
                <a:hlinkClick r:id="rId4"/>
              </a:rPr>
              <a:t>http://www.danielbattams.com/</a:t>
            </a:r>
            <a:endParaRPr lang="en-GB" altLang="en-US"/>
          </a:p>
          <a:p>
            <a:pPr eaLnBrk="1" hangingPunct="1"/>
            <a:r>
              <a:rPr lang="en-GB" altLang="en-US"/>
              <a:t>R is for </a:t>
            </a:r>
            <a:r>
              <a:rPr lang="en-GB" altLang="en-US">
                <a:hlinkClick r:id="rId5"/>
              </a:rPr>
              <a:t>http://www.sproutonline.com/</a:t>
            </a:r>
            <a:r>
              <a:rPr lang="en-GB" altLang="en-US"/>
              <a:t> Sesame Street</a:t>
            </a:r>
          </a:p>
          <a:p>
            <a:pPr eaLnBrk="1" hangingPunct="1"/>
            <a:r>
              <a:rPr lang="en-GB" altLang="en-US"/>
              <a:t>Coffee </a:t>
            </a:r>
            <a:r>
              <a:rPr lang="en-GB" altLang="en-US">
                <a:hlinkClick r:id="rId6"/>
              </a:rPr>
              <a:t>http://www.flickr.com/photos/zerlinaa/3045153131/</a:t>
            </a:r>
            <a:r>
              <a:rPr lang="en-GB" altLang="en-US"/>
              <a:t> </a:t>
            </a:r>
          </a:p>
          <a:p>
            <a:pPr eaLnBrk="1" hangingPunct="1"/>
            <a:r>
              <a:rPr lang="en-GB" altLang="en-US"/>
              <a:t>Telephone </a:t>
            </a:r>
            <a:r>
              <a:rPr lang="en-GB" altLang="en-US">
                <a:hlinkClick r:id="rId7"/>
              </a:rPr>
              <a:t>http://www.flickr.com/photos/7892616@N06/2556177237/</a:t>
            </a:r>
            <a:r>
              <a:rPr lang="en-GB" altLang="en-US"/>
              <a:t> </a:t>
            </a:r>
          </a:p>
          <a:p>
            <a:pPr eaLnBrk="1" hangingPunct="1"/>
            <a:r>
              <a:rPr lang="en-GB" altLang="en-US"/>
              <a:t>Sometimes there’s beer </a:t>
            </a:r>
            <a:r>
              <a:rPr lang="en-GB" altLang="en-US">
                <a:solidFill>
                  <a:srgbClr val="000000"/>
                </a:solidFill>
                <a:hlinkClick r:id="rId8"/>
              </a:rPr>
              <a:t>http://www.flickr.com/photos/hellobeautifulworld/</a:t>
            </a:r>
            <a:endParaRPr lang="en-GB" altLang="en-US">
              <a:solidFill>
                <a:srgbClr val="000000"/>
              </a:solidFill>
            </a:endParaRPr>
          </a:p>
          <a:p>
            <a:pPr eaLnBrk="1" hangingPunct="1">
              <a:spcBef>
                <a:spcPct val="20000"/>
              </a:spcBef>
            </a:pPr>
            <a:r>
              <a:rPr lang="en-GB" altLang="en-US"/>
              <a:t>Measuring tape </a:t>
            </a:r>
            <a:r>
              <a:rPr lang="en-GB" altLang="en-US">
                <a:solidFill>
                  <a:srgbClr val="000000"/>
                </a:solidFill>
                <a:hlinkClick r:id="rId9"/>
              </a:rPr>
              <a:t>http://www.flickr.com/photos/lianakabel</a:t>
            </a:r>
            <a:r>
              <a:rPr lang="en-GB" altLang="en-US">
                <a:solidFill>
                  <a:srgbClr val="000000"/>
                </a:solidFill>
              </a:rPr>
              <a:t> </a:t>
            </a:r>
          </a:p>
          <a:p>
            <a:pPr eaLnBrk="1" hangingPunct="1"/>
            <a:endParaRPr lang="en-GB" altLang="en-US">
              <a:solidFill>
                <a:srgbClr val="000000"/>
              </a:solidFill>
            </a:endParaRPr>
          </a:p>
        </p:txBody>
      </p:sp>
      <p:sp>
        <p:nvSpPr>
          <p:cNvPr id="32772" name="Rectangle 6"/>
          <p:cNvSpPr>
            <a:spLocks noChangeArrowheads="1"/>
          </p:cNvSpPr>
          <p:nvPr/>
        </p:nvSpPr>
        <p:spPr bwMode="auto">
          <a:xfrm>
            <a:off x="468313" y="2276475"/>
            <a:ext cx="8229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altLang="en-US" sz="2800" b="1">
                <a:solidFill>
                  <a:schemeClr val="tx2"/>
                </a:solidFill>
              </a:rPr>
              <a:t>Photo credits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l" eaLnBrk="1" hangingPunct="1"/>
            <a:r>
              <a:rPr lang="en-GB" altLang="en-US" sz="3600" b="1" smtClean="0">
                <a:latin typeface="Calibri" pitchFamily="34" charset="0"/>
              </a:rPr>
              <a:t>But relationships</a:t>
            </a:r>
          </a:p>
        </p:txBody>
      </p:sp>
      <p:pic>
        <p:nvPicPr>
          <p:cNvPr id="5123" name="Content Placeholder 3" descr="relatiosnships.PNG"/>
          <p:cNvPicPr>
            <a:picLocks noGrp="1" noChangeAspect="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908175" y="1341438"/>
            <a:ext cx="4943475" cy="3876675"/>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l" eaLnBrk="1" hangingPunct="1"/>
            <a:r>
              <a:rPr lang="en-GB" altLang="en-US" smtClean="0">
                <a:latin typeface="Calibri" pitchFamily="34" charset="0"/>
              </a:rPr>
              <a:t>Four ‘R’s of media strategy</a:t>
            </a:r>
          </a:p>
        </p:txBody>
      </p:sp>
      <p:pic>
        <p:nvPicPr>
          <p:cNvPr id="6147" name="Picture 7" descr="2a2a95ef-9b79-4cb0-9103-9c2a00be047d"/>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067175" y="1844675"/>
            <a:ext cx="4562475" cy="3771900"/>
          </a:xfrm>
          <a:noFill/>
        </p:spPr>
      </p:pic>
      <p:sp>
        <p:nvSpPr>
          <p:cNvPr id="6148" name="Rectangle 5"/>
          <p:cNvSpPr>
            <a:spLocks noChangeArrowheads="1"/>
          </p:cNvSpPr>
          <p:nvPr/>
        </p:nvSpPr>
        <p:spPr bwMode="auto">
          <a:xfrm>
            <a:off x="468313" y="2060575"/>
            <a:ext cx="35814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3600" b="1"/>
              <a:t>Research </a:t>
            </a:r>
          </a:p>
          <a:p>
            <a:pPr eaLnBrk="1" hangingPunct="1"/>
            <a:r>
              <a:rPr lang="en-GB" altLang="en-US" sz="3600" b="1"/>
              <a:t>Read</a:t>
            </a:r>
            <a:endParaRPr lang="en-GB" altLang="en-US" sz="3600"/>
          </a:p>
          <a:p>
            <a:pPr eaLnBrk="1" hangingPunct="1"/>
            <a:r>
              <a:rPr lang="en-GB" altLang="en-US" sz="3600" b="1"/>
              <a:t>Re-adjust</a:t>
            </a:r>
            <a:endParaRPr lang="en-GB" altLang="en-US" sz="3600"/>
          </a:p>
          <a:p>
            <a:pPr eaLnBrk="1" hangingPunct="1"/>
            <a:r>
              <a:rPr lang="en-GB" altLang="en-US" sz="3600" b="1"/>
              <a:t>Remember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468313" y="1268413"/>
            <a:ext cx="8229600" cy="4525962"/>
          </a:xfrm>
        </p:spPr>
        <p:txBody>
          <a:bodyPr/>
          <a:lstStyle/>
          <a:p>
            <a:pPr marL="609600" indent="-609600" eaLnBrk="1" hangingPunct="1">
              <a:lnSpc>
                <a:spcPct val="80000"/>
              </a:lnSpc>
            </a:pPr>
            <a:r>
              <a:rPr lang="en-GB" altLang="en-US" sz="1800" b="1" smtClean="0">
                <a:latin typeface="Calibri" pitchFamily="34" charset="0"/>
              </a:rPr>
              <a:t>Research.</a:t>
            </a:r>
            <a:r>
              <a:rPr lang="en-GB" altLang="en-US" sz="1800" smtClean="0">
                <a:latin typeface="Calibri" pitchFamily="34" charset="0"/>
              </a:rPr>
              <a:t> Who writes about your interest area? Who reads about it, and who are you trying to influence? Which names keep coming up? Make a list – keep it up-to-date.</a:t>
            </a:r>
          </a:p>
          <a:p>
            <a:pPr marL="609600" indent="-609600" eaLnBrk="1" hangingPunct="1">
              <a:lnSpc>
                <a:spcPct val="80000"/>
              </a:lnSpc>
            </a:pPr>
            <a:endParaRPr lang="en-GB" altLang="en-US" sz="1800" b="1" smtClean="0">
              <a:latin typeface="Calibri" pitchFamily="34" charset="0"/>
            </a:endParaRPr>
          </a:p>
          <a:p>
            <a:pPr marL="609600" indent="-609600" eaLnBrk="1" hangingPunct="1">
              <a:lnSpc>
                <a:spcPct val="80000"/>
              </a:lnSpc>
            </a:pPr>
            <a:r>
              <a:rPr lang="en-GB" altLang="en-US" sz="1800" b="1" smtClean="0">
                <a:latin typeface="Calibri" pitchFamily="34" charset="0"/>
              </a:rPr>
              <a:t>Read. </a:t>
            </a:r>
            <a:r>
              <a:rPr lang="en-GB" altLang="en-US" sz="1800" smtClean="0">
                <a:latin typeface="Calibri" pitchFamily="34" charset="0"/>
              </a:rPr>
              <a:t>Become familiar with the language and tone of this conversation and those in it. A lot of newspapers, magazines and some journals have free web content; search for phrases and journalists and access their articles. </a:t>
            </a:r>
            <a:r>
              <a:rPr lang="en-GB" altLang="en-US" sz="1800" i="1" smtClean="0">
                <a:latin typeface="Calibri" pitchFamily="34" charset="0"/>
              </a:rPr>
              <a:t>From here you can:</a:t>
            </a:r>
          </a:p>
          <a:p>
            <a:pPr marL="609600" indent="-609600" eaLnBrk="1" hangingPunct="1">
              <a:lnSpc>
                <a:spcPct val="80000"/>
              </a:lnSpc>
            </a:pPr>
            <a:endParaRPr lang="en-GB" altLang="en-US" sz="1800" b="1" i="1" smtClean="0">
              <a:latin typeface="Calibri" pitchFamily="34" charset="0"/>
            </a:endParaRPr>
          </a:p>
          <a:p>
            <a:pPr marL="609600" indent="-609600" eaLnBrk="1" hangingPunct="1">
              <a:lnSpc>
                <a:spcPct val="80000"/>
              </a:lnSpc>
            </a:pPr>
            <a:r>
              <a:rPr lang="en-GB" altLang="en-US" sz="1800" b="1" smtClean="0">
                <a:latin typeface="Calibri" pitchFamily="34" charset="0"/>
              </a:rPr>
              <a:t>Re-adjust your message</a:t>
            </a:r>
            <a:r>
              <a:rPr lang="en-GB" altLang="en-US" sz="1800" smtClean="0">
                <a:latin typeface="Calibri" pitchFamily="34" charset="0"/>
              </a:rPr>
              <a:t> to resonate with the mood. Parroting language is used by good communicators. Couching your story in the terms and tone of others can suddenly bring it into sharper focus for your audience. So re-tune versions for broadsheet and trade, tabloid and local, bloggers and tweeters.</a:t>
            </a:r>
          </a:p>
          <a:p>
            <a:pPr marL="609600" indent="-609600" eaLnBrk="1" hangingPunct="1">
              <a:lnSpc>
                <a:spcPct val="80000"/>
              </a:lnSpc>
              <a:buFontTx/>
              <a:buNone/>
            </a:pPr>
            <a:endParaRPr lang="en-GB" altLang="en-US" sz="1800" smtClean="0">
              <a:latin typeface="Calibri" pitchFamily="34" charset="0"/>
            </a:endParaRPr>
          </a:p>
          <a:p>
            <a:pPr marL="609600" indent="-609600" eaLnBrk="1" hangingPunct="1">
              <a:lnSpc>
                <a:spcPct val="80000"/>
              </a:lnSpc>
            </a:pPr>
            <a:r>
              <a:rPr lang="en-GB" altLang="en-US" sz="1800" b="1" smtClean="0">
                <a:latin typeface="Calibri" pitchFamily="34" charset="0"/>
              </a:rPr>
              <a:t>Remember </a:t>
            </a:r>
            <a:r>
              <a:rPr lang="en-GB" altLang="en-US" sz="1800" smtClean="0">
                <a:latin typeface="Calibri" pitchFamily="34" charset="0"/>
              </a:rPr>
              <a:t>all the people that are important (not necessarily big name journalists or politicians). These are your allies, and they can also introduce you to others. You know who the influential people are in your life, so do the same in terms of your charity or area of work.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l" eaLnBrk="1" hangingPunct="1"/>
            <a:r>
              <a:rPr lang="en-GB" altLang="en-US" sz="3200" smtClean="0">
                <a:latin typeface="Calibri" pitchFamily="34" charset="0"/>
              </a:rPr>
              <a:t>If it’s a local issue – make it local</a:t>
            </a:r>
          </a:p>
        </p:txBody>
      </p:sp>
      <p:pic>
        <p:nvPicPr>
          <p:cNvPr id="8195" name="Picture 8" descr="662bf680-9ef1-4e26-8fcb-17334ed8fbc2"/>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755650" y="2781300"/>
            <a:ext cx="3017838" cy="3059113"/>
          </a:xfrm>
          <a:noFill/>
        </p:spPr>
      </p:pic>
      <p:pic>
        <p:nvPicPr>
          <p:cNvPr id="8196" name="Picture 4" descr="b0542a72-48db-438d-9ecd-c852af3830c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1773238"/>
            <a:ext cx="3470275" cy="345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408a7def-f30b-4258-980b-f0b745e757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838" y="3141663"/>
            <a:ext cx="2073275"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9"/>
          <p:cNvSpPr>
            <a:spLocks noChangeArrowheads="1"/>
          </p:cNvSpPr>
          <p:nvPr/>
        </p:nvSpPr>
        <p:spPr bwMode="auto">
          <a:xfrm>
            <a:off x="468313" y="1341438"/>
            <a:ext cx="4572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2400" b="1" i="1"/>
              <a:t>Real</a:t>
            </a:r>
            <a:r>
              <a:rPr lang="en-GB" altLang="en-US" sz="2400"/>
              <a:t> people</a:t>
            </a:r>
          </a:p>
          <a:p>
            <a:pPr eaLnBrk="1" hangingPunct="1"/>
            <a:r>
              <a:rPr lang="en-GB" altLang="en-US" sz="2400" b="1" i="1"/>
              <a:t>Real</a:t>
            </a:r>
            <a:r>
              <a:rPr lang="en-GB" altLang="en-US" sz="2400"/>
              <a:t> stories</a:t>
            </a:r>
          </a:p>
          <a:p>
            <a:pPr eaLnBrk="1" hangingPunct="1"/>
            <a:r>
              <a:rPr lang="en-GB" altLang="en-US" sz="2400" b="1" i="1"/>
              <a:t>Relevance</a:t>
            </a:r>
            <a:r>
              <a:rPr lang="en-GB" altLang="en-US" sz="2400"/>
              <a:t> to local people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l" eaLnBrk="1" hangingPunct="1"/>
            <a:r>
              <a:rPr lang="en-GB" altLang="en-US" sz="3200" smtClean="0">
                <a:latin typeface="Calibri" pitchFamily="34" charset="0"/>
              </a:rPr>
              <a:t>You don’t set the agenda – </a:t>
            </a:r>
            <a:br>
              <a:rPr lang="en-GB" altLang="en-US" sz="3200" smtClean="0">
                <a:latin typeface="Calibri" pitchFamily="34" charset="0"/>
              </a:rPr>
            </a:br>
            <a:r>
              <a:rPr lang="en-GB" altLang="en-US" sz="3200" smtClean="0">
                <a:latin typeface="Calibri" pitchFamily="34" charset="0"/>
              </a:rPr>
              <a:t>but you can shape it</a:t>
            </a:r>
          </a:p>
        </p:txBody>
      </p:sp>
      <p:pic>
        <p:nvPicPr>
          <p:cNvPr id="9219" name="Picture 3" descr="Journalisted.com screengrab.PNG"/>
          <p:cNvPicPr>
            <a:picLocks noChangeAspect="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23850" y="1628775"/>
            <a:ext cx="4537075" cy="3635375"/>
          </a:xfrm>
          <a:noFill/>
        </p:spPr>
      </p:pic>
      <p:pic>
        <p:nvPicPr>
          <p:cNvPr id="9220" name="Picture 9" descr="cead2545-c5ef-4579-8430-9a91f6f9ae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4292600"/>
            <a:ext cx="3421062"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6"/>
          <p:cNvSpPr>
            <a:spLocks noChangeArrowheads="1"/>
          </p:cNvSpPr>
          <p:nvPr/>
        </p:nvSpPr>
        <p:spPr bwMode="auto">
          <a:xfrm rot="10800000" flipV="1">
            <a:off x="5649913" y="2330450"/>
            <a:ext cx="31257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2800" b="1" i="1"/>
              <a:t>Top tip – contacts in these free places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idx="4294967295"/>
          </p:nvPr>
        </p:nvSpPr>
        <p:spPr/>
        <p:txBody>
          <a:bodyPr/>
          <a:lstStyle/>
          <a:p>
            <a:pPr algn="l" eaLnBrk="1" hangingPunct="1"/>
            <a:r>
              <a:rPr lang="en-GB" altLang="en-US" sz="3200" b="1" smtClean="0">
                <a:latin typeface="Calibri" pitchFamily="34" charset="0"/>
              </a:rPr>
              <a:t>Case study: the pitch</a:t>
            </a:r>
          </a:p>
        </p:txBody>
      </p:sp>
      <p:sp>
        <p:nvSpPr>
          <p:cNvPr id="10243" name="Rectangle 3"/>
          <p:cNvSpPr>
            <a:spLocks noGrp="1"/>
          </p:cNvSpPr>
          <p:nvPr>
            <p:ph type="body" idx="4294967295"/>
          </p:nvPr>
        </p:nvSpPr>
        <p:spPr>
          <a:xfrm>
            <a:off x="468313" y="1844675"/>
            <a:ext cx="8207375" cy="4022725"/>
          </a:xfrm>
        </p:spPr>
        <p:txBody>
          <a:bodyPr/>
          <a:lstStyle/>
          <a:p>
            <a:pPr eaLnBrk="1" hangingPunct="1">
              <a:buFontTx/>
              <a:buNone/>
            </a:pPr>
            <a:r>
              <a:rPr lang="en-GB" altLang="en-US" smtClean="0"/>
              <a:t>                            +                  =&gt; </a:t>
            </a:r>
          </a:p>
          <a:p>
            <a:pPr eaLnBrk="1" hangingPunct="1">
              <a:buFontTx/>
              <a:buNone/>
            </a:pPr>
            <a:endParaRPr lang="en-GB" altLang="en-US" smtClean="0"/>
          </a:p>
          <a:p>
            <a:pPr eaLnBrk="1" hangingPunct="1">
              <a:buFontTx/>
              <a:buNone/>
            </a:pPr>
            <a:endParaRPr lang="en-GB" altLang="en-US" smtClean="0"/>
          </a:p>
          <a:p>
            <a:pPr eaLnBrk="1" hangingPunct="1">
              <a:buFontTx/>
              <a:buNone/>
            </a:pPr>
            <a:endParaRPr lang="en-GB" altLang="en-US" smtClean="0"/>
          </a:p>
          <a:p>
            <a:pPr eaLnBrk="1" hangingPunct="1">
              <a:buFontTx/>
              <a:buNone/>
            </a:pPr>
            <a:r>
              <a:rPr lang="en-GB" altLang="en-US" smtClean="0"/>
              <a:t>							   </a:t>
            </a:r>
          </a:p>
          <a:p>
            <a:pPr eaLnBrk="1" hangingPunct="1">
              <a:buFontTx/>
              <a:buNone/>
            </a:pPr>
            <a:r>
              <a:rPr lang="en-GB" altLang="en-US" smtClean="0"/>
              <a:t>							  &lt;=	 </a:t>
            </a:r>
          </a:p>
        </p:txBody>
      </p:sp>
      <p:pic>
        <p:nvPicPr>
          <p:cNvPr id="10244" name="Picture 7" descr="9b13286b-e4be-4a6a-b0e8-1762ed4a7c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557338"/>
            <a:ext cx="317182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9" descr="a8ed2d75-e9b4-4956-b5cf-8f061e0f8b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1484313"/>
            <a:ext cx="18669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1" descr="af81c27d-6782-4bd9-91b9-cbdd72eefc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268413"/>
            <a:ext cx="14859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3" descr="19af493d-9acb-4e65-8391-d83710e5b5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4663" y="1700213"/>
            <a:ext cx="1285875"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5" descr="e5f59fd3-98c1-49fe-aba0-5b92a59683a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9925" y="2565400"/>
            <a:ext cx="1477963"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7" descr="699ced0f-91d5-4d33-8831-5b26da6b58f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188" y="3429000"/>
            <a:ext cx="2754312"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9" descr="d9eafea3-e24e-4055-9b4d-4eda062c09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63938" y="3933825"/>
            <a:ext cx="15748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20" descr="af81c27d-6782-4bd9-91b9-cbdd72eefce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63713" y="3500438"/>
            <a:ext cx="14859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2796</TotalTime>
  <Words>637</Words>
  <Application>Microsoft Office PowerPoint</Application>
  <PresentationFormat>On-screen Show (4:3)</PresentationFormat>
  <Paragraphs>180</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Calibri</vt:lpstr>
      <vt:lpstr>Arial</vt:lpstr>
      <vt:lpstr>Kristen ITC</vt:lpstr>
      <vt:lpstr>Default Design</vt:lpstr>
      <vt:lpstr>PowerPoint Presentation</vt:lpstr>
      <vt:lpstr>What’s in a strategy?</vt:lpstr>
      <vt:lpstr>Not about broadcasting…</vt:lpstr>
      <vt:lpstr>But relationships</vt:lpstr>
      <vt:lpstr>Four ‘R’s of media strategy</vt:lpstr>
      <vt:lpstr>PowerPoint Presentation</vt:lpstr>
      <vt:lpstr>If it’s a local issue – make it local</vt:lpstr>
      <vt:lpstr>You don’t set the agenda –  but you can shape it</vt:lpstr>
      <vt:lpstr>Case study: the pitch</vt:lpstr>
      <vt:lpstr>Case study: catch a wave</vt:lpstr>
      <vt:lpstr>Join networks, make friends</vt:lpstr>
      <vt:lpstr>Sometimes there’s beer</vt:lpstr>
      <vt:lpstr>Integrate channels</vt:lpstr>
      <vt:lpstr>Listen to the chatter.</vt:lpstr>
      <vt:lpstr>Build an appetite  through conversation</vt:lpstr>
      <vt:lpstr>…and use to introduce your work</vt:lpstr>
      <vt:lpstr>Spread conversations  across networks -</vt:lpstr>
      <vt:lpstr> Facebook is a key tool  for sharing messages &amp; building momentum</vt:lpstr>
      <vt:lpstr>PowerPoint Presentation</vt:lpstr>
      <vt:lpstr>Ask a simple question,  get a simple answer…</vt:lpstr>
      <vt:lpstr>Bringing people with us, staying ‘local’ to loyal champions</vt:lpstr>
      <vt:lpstr>The viral loop:  cross-promoting all of our sites</vt:lpstr>
      <vt:lpstr>Sharing stories directly on Flickr</vt:lpstr>
      <vt:lpstr>Polling opinion of our followers…</vt:lpstr>
      <vt:lpstr>Magic FM helped us out  during Marathon because we “tweeted” them…</vt:lpstr>
      <vt:lpstr>Influencing the influencers</vt:lpstr>
      <vt:lpstr>PowerPoint Presentation</vt:lpstr>
      <vt:lpstr>netiquette</vt:lpstr>
      <vt:lpstr>Metrics –  what’s important to you?</vt:lpstr>
      <vt:lpstr>Summary</vt:lpstr>
      <vt:lpstr>PowerPoint Presentation</vt:lpstr>
    </vt:vector>
  </TitlesOfParts>
  <Company>Whizz-Kidz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SDenard</dc:creator>
  <cp:lastModifiedBy>The Right Ethos</cp:lastModifiedBy>
  <cp:revision>280</cp:revision>
  <dcterms:created xsi:type="dcterms:W3CDTF">2010-04-09T14:48:56Z</dcterms:created>
  <dcterms:modified xsi:type="dcterms:W3CDTF">2015-12-14T14:50:27Z</dcterms:modified>
</cp:coreProperties>
</file>