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57" r:id="rId3"/>
    <p:sldId id="258" r:id="rId4"/>
    <p:sldId id="259" r:id="rId5"/>
    <p:sldId id="262" r:id="rId6"/>
    <p:sldId id="263" r:id="rId7"/>
    <p:sldId id="261" r:id="rId8"/>
    <p:sldId id="260" r:id="rId9"/>
    <p:sldId id="264" r:id="rId10"/>
    <p:sldId id="273" r:id="rId11"/>
    <p:sldId id="277" r:id="rId12"/>
    <p:sldId id="278" r:id="rId13"/>
    <p:sldId id="267" r:id="rId14"/>
    <p:sldId id="268" r:id="rId15"/>
    <p:sldId id="26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72" r:id="rId33"/>
    <p:sldId id="270" r:id="rId34"/>
    <p:sldId id="275" r:id="rId35"/>
  </p:sldIdLst>
  <p:sldSz cx="9144000" cy="6858000" type="screen4x3"/>
  <p:notesSz cx="6669088"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3A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7" autoAdjust="0"/>
    <p:restoredTop sz="69318" autoAdjust="0"/>
  </p:normalViewPr>
  <p:slideViewPr>
    <p:cSldViewPr>
      <p:cViewPr>
        <p:scale>
          <a:sx n="55" d="100"/>
          <a:sy n="55" d="100"/>
        </p:scale>
        <p:origin x="-1716"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33795" name="Rectangle 3"/>
          <p:cNvSpPr>
            <a:spLocks noGrp="1" noChangeArrowheads="1"/>
          </p:cNvSpPr>
          <p:nvPr>
            <p:ph type="dt" sz="quarter"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33796" name="Rectangle 4"/>
          <p:cNvSpPr>
            <a:spLocks noGrp="1" noChangeArrowheads="1"/>
          </p:cNvSpPr>
          <p:nvPr>
            <p:ph type="ftr" sz="quarter" idx="2"/>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33797" name="Rectangle 5"/>
          <p:cNvSpPr>
            <a:spLocks noGrp="1" noChangeArrowheads="1"/>
          </p:cNvSpPr>
          <p:nvPr>
            <p:ph type="sldNum" sz="quarter" idx="3"/>
          </p:nvPr>
        </p:nvSpPr>
        <p:spPr bwMode="auto">
          <a:xfrm>
            <a:off x="377825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99A6C7A-6E46-469A-A924-940661C28809}" type="slidenum">
              <a:rPr lang="en-GB" altLang="en-US"/>
              <a:pPr/>
              <a:t>‹#›</a:t>
            </a:fld>
            <a:endParaRPr lang="en-GB" altLang="en-US"/>
          </a:p>
        </p:txBody>
      </p:sp>
    </p:spTree>
    <p:extLst>
      <p:ext uri="{BB962C8B-B14F-4D97-AF65-F5344CB8AC3E}">
        <p14:creationId xmlns:p14="http://schemas.microsoft.com/office/powerpoint/2010/main" val="2494552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4099" name="Rectangle 3"/>
          <p:cNvSpPr>
            <a:spLocks noGrp="1" noChangeArrowheads="1"/>
          </p:cNvSpPr>
          <p:nvPr>
            <p:ph type="dt" idx="1"/>
          </p:nvPr>
        </p:nvSpPr>
        <p:spPr bwMode="auto">
          <a:xfrm>
            <a:off x="3776663" y="0"/>
            <a:ext cx="289083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4100" name="Rectangle 4"/>
          <p:cNvSpPr>
            <a:spLocks noRot="1" noChangeArrowheads="1" noTextEdit="1"/>
          </p:cNvSpPr>
          <p:nvPr>
            <p:ph type="sldImg" idx="2"/>
          </p:nvPr>
        </p:nvSpPr>
        <p:spPr bwMode="auto">
          <a:xfrm>
            <a:off x="855663" y="746125"/>
            <a:ext cx="4960937" cy="37211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66750" y="4716463"/>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2" name="Rectangle 6"/>
          <p:cNvSpPr>
            <a:spLocks noGrp="1" noChangeArrowheads="1"/>
          </p:cNvSpPr>
          <p:nvPr>
            <p:ph type="ftr" sz="quarter" idx="4"/>
          </p:nvPr>
        </p:nvSpPr>
        <p:spPr bwMode="auto">
          <a:xfrm>
            <a:off x="0" y="942975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4103" name="Rectangle 7"/>
          <p:cNvSpPr>
            <a:spLocks noGrp="1" noChangeArrowheads="1"/>
          </p:cNvSpPr>
          <p:nvPr>
            <p:ph type="sldNum" sz="quarter" idx="5"/>
          </p:nvPr>
        </p:nvSpPr>
        <p:spPr bwMode="auto">
          <a:xfrm>
            <a:off x="3776663" y="9429750"/>
            <a:ext cx="289083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C0CB3BE-FAD4-42D8-B6F6-F26E4D14549F}" type="slidenum">
              <a:rPr lang="en-GB" altLang="en-US"/>
              <a:pPr/>
              <a:t>‹#›</a:t>
            </a:fld>
            <a:endParaRPr lang="en-GB" altLang="en-US"/>
          </a:p>
        </p:txBody>
      </p:sp>
    </p:spTree>
    <p:extLst>
      <p:ext uri="{BB962C8B-B14F-4D97-AF65-F5344CB8AC3E}">
        <p14:creationId xmlns:p14="http://schemas.microsoft.com/office/powerpoint/2010/main" val="23033342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C53085-9671-430B-B9BA-6ABA299EC29D}" type="slidenum">
              <a:rPr lang="en-GB" altLang="en-US"/>
              <a:pPr/>
              <a:t>1</a:t>
            </a:fld>
            <a:endParaRPr lang="en-GB" alt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91D7CD-D20C-4E0F-AF16-A3AA1951F304}" type="slidenum">
              <a:rPr lang="en-GB" altLang="en-US"/>
              <a:pPr/>
              <a:t>13</a:t>
            </a:fld>
            <a:endParaRPr lang="en-GB" alt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pPr marL="152400" indent="-152400">
              <a:lnSpc>
                <a:spcPct val="80000"/>
              </a:lnSpc>
            </a:pPr>
            <a:r>
              <a:rPr lang="en-GB" altLang="en-US" sz="800"/>
              <a:t>Organisations should agree internally which aspects or means they will use to verify their contribution to change - and decide which they will take on in order to create a credible mass of evidence.</a:t>
            </a:r>
          </a:p>
          <a:p>
            <a:pPr marL="152400" indent="-152400">
              <a:lnSpc>
                <a:spcPct val="80000"/>
              </a:lnSpc>
            </a:pPr>
            <a:r>
              <a:rPr lang="en-GB" altLang="en-US" sz="800"/>
              <a:t>This will enable organisation to:</a:t>
            </a:r>
          </a:p>
          <a:p>
            <a:pPr marL="152400" indent="-152400">
              <a:lnSpc>
                <a:spcPct val="80000"/>
              </a:lnSpc>
              <a:buFontTx/>
              <a:buChar char="•"/>
            </a:pPr>
            <a:r>
              <a:rPr lang="en-GB" altLang="en-US" sz="800"/>
              <a:t>Develop a basket of ways of assessing impact</a:t>
            </a:r>
          </a:p>
          <a:p>
            <a:pPr marL="152400" indent="-152400">
              <a:lnSpc>
                <a:spcPct val="80000"/>
              </a:lnSpc>
              <a:buFontTx/>
              <a:buChar char="•"/>
            </a:pPr>
            <a:r>
              <a:rPr lang="en-GB" altLang="en-US" sz="800"/>
              <a:t>Identify lead responsibility for monitoring</a:t>
            </a:r>
          </a:p>
          <a:p>
            <a:pPr marL="152400" indent="-152400">
              <a:lnSpc>
                <a:spcPct val="80000"/>
              </a:lnSpc>
              <a:buFontTx/>
              <a:buChar char="•"/>
            </a:pPr>
            <a:r>
              <a:rPr lang="en-GB" altLang="en-US" sz="800"/>
              <a:t>Set appropriate budgets accordingly</a:t>
            </a:r>
          </a:p>
          <a:p>
            <a:pPr marL="152400" indent="-152400">
              <a:lnSpc>
                <a:spcPct val="80000"/>
              </a:lnSpc>
            </a:pPr>
            <a:endParaRPr lang="en-GB" altLang="en-US" sz="800"/>
          </a:p>
          <a:p>
            <a:pPr marL="152400" indent="-152400">
              <a:lnSpc>
                <a:spcPct val="80000"/>
              </a:lnSpc>
            </a:pPr>
            <a:r>
              <a:rPr lang="en-GB" altLang="en-US" sz="800"/>
              <a:t>This could include looking at: (this is not an exhaustive list, just some suggestions!)</a:t>
            </a:r>
          </a:p>
          <a:p>
            <a:pPr marL="152400" indent="-152400">
              <a:lnSpc>
                <a:spcPct val="80000"/>
              </a:lnSpc>
            </a:pPr>
            <a:r>
              <a:rPr lang="en-GB" altLang="en-US" sz="800"/>
              <a:t>Internal management information</a:t>
            </a:r>
          </a:p>
          <a:p>
            <a:pPr marL="609600" lvl="1" indent="-152400">
              <a:lnSpc>
                <a:spcPct val="80000"/>
              </a:lnSpc>
              <a:buFontTx/>
              <a:buChar char="•"/>
            </a:pPr>
            <a:r>
              <a:rPr lang="en-GB" altLang="en-US" sz="800"/>
              <a:t>Tracking outputs e.g. media coverage</a:t>
            </a:r>
          </a:p>
          <a:p>
            <a:pPr marL="609600" lvl="1" indent="-152400">
              <a:lnSpc>
                <a:spcPct val="80000"/>
              </a:lnSpc>
              <a:buFontTx/>
              <a:buChar char="•"/>
            </a:pPr>
            <a:r>
              <a:rPr lang="en-GB" altLang="en-US" sz="800"/>
              <a:t>Performance indicators e.g. number of MPs taking action</a:t>
            </a:r>
          </a:p>
          <a:p>
            <a:pPr marL="609600" lvl="1" indent="-152400">
              <a:lnSpc>
                <a:spcPct val="80000"/>
              </a:lnSpc>
              <a:buFontTx/>
              <a:buChar char="•"/>
            </a:pPr>
            <a:r>
              <a:rPr lang="en-GB" altLang="en-US" sz="800"/>
              <a:t>Existing/new documentation e.g. Letters to Ministers, Local Council</a:t>
            </a:r>
          </a:p>
          <a:p>
            <a:pPr marL="152400" indent="-152400">
              <a:lnSpc>
                <a:spcPct val="80000"/>
              </a:lnSpc>
            </a:pPr>
            <a:r>
              <a:rPr lang="en-GB" altLang="en-US" sz="800"/>
              <a:t>2. Surveys commissioned by the organisation</a:t>
            </a:r>
          </a:p>
          <a:p>
            <a:pPr marL="609600" lvl="1" indent="-152400">
              <a:lnSpc>
                <a:spcPct val="80000"/>
              </a:lnSpc>
              <a:buFontTx/>
              <a:buChar char="•"/>
            </a:pPr>
            <a:r>
              <a:rPr lang="en-GB" altLang="en-US" sz="800"/>
              <a:t>Public/sample surveys e.g. opinion polls</a:t>
            </a:r>
          </a:p>
          <a:p>
            <a:pPr marL="152400" indent="-152400">
              <a:lnSpc>
                <a:spcPct val="80000"/>
              </a:lnSpc>
            </a:pPr>
            <a:r>
              <a:rPr lang="en-GB" altLang="en-US" sz="800"/>
              <a:t>3. One-off detailed analysis</a:t>
            </a:r>
          </a:p>
          <a:p>
            <a:pPr marL="609600" lvl="1" indent="-152400">
              <a:lnSpc>
                <a:spcPct val="80000"/>
              </a:lnSpc>
              <a:buFontTx/>
              <a:buChar char="•"/>
            </a:pPr>
            <a:r>
              <a:rPr lang="en-GB" altLang="en-US" sz="800"/>
              <a:t>Commissioned research e.g. external campaign evaluations</a:t>
            </a:r>
          </a:p>
          <a:p>
            <a:pPr marL="609600" lvl="1" indent="-152400">
              <a:lnSpc>
                <a:spcPct val="80000"/>
              </a:lnSpc>
              <a:buFontTx/>
              <a:buChar char="•"/>
            </a:pPr>
            <a:r>
              <a:rPr lang="en-GB" altLang="en-US" sz="800"/>
              <a:t>Case studies</a:t>
            </a:r>
          </a:p>
          <a:p>
            <a:pPr marL="152400" indent="-152400">
              <a:lnSpc>
                <a:spcPct val="80000"/>
              </a:lnSpc>
            </a:pPr>
            <a:r>
              <a:rPr lang="en-GB" altLang="en-US" sz="800"/>
              <a:t>4. Qualitative research</a:t>
            </a:r>
          </a:p>
          <a:p>
            <a:pPr marL="609600" lvl="1" indent="-152400">
              <a:lnSpc>
                <a:spcPct val="80000"/>
              </a:lnSpc>
              <a:buFontTx/>
              <a:buChar char="•"/>
            </a:pPr>
            <a:r>
              <a:rPr lang="en-GB" altLang="en-US" sz="800"/>
              <a:t>E.g. focus groups, or quality analysis of media coverage</a:t>
            </a:r>
          </a:p>
          <a:p>
            <a:pPr marL="152400" indent="-152400">
              <a:lnSpc>
                <a:spcPct val="80000"/>
              </a:lnSpc>
            </a:pPr>
            <a:r>
              <a:rPr lang="en-GB" altLang="en-US" sz="800"/>
              <a:t>5. Secondary data</a:t>
            </a:r>
          </a:p>
          <a:p>
            <a:pPr marL="609600" lvl="1" indent="-152400">
              <a:lnSpc>
                <a:spcPct val="80000"/>
              </a:lnSpc>
              <a:buFontTx/>
              <a:buChar char="•"/>
            </a:pPr>
            <a:r>
              <a:rPr lang="en-GB" altLang="en-US" sz="800"/>
              <a:t>E.g. other agencies research</a:t>
            </a:r>
          </a:p>
          <a:p>
            <a:pPr marL="152400" indent="-152400">
              <a:lnSpc>
                <a:spcPct val="80000"/>
              </a:lnSpc>
            </a:pPr>
            <a:r>
              <a:rPr lang="en-GB" altLang="en-US" sz="800"/>
              <a:t>6. Tracking analysis</a:t>
            </a:r>
          </a:p>
          <a:p>
            <a:pPr marL="609600" lvl="1" indent="-152400">
              <a:lnSpc>
                <a:spcPct val="80000"/>
              </a:lnSpc>
              <a:buFontTx/>
              <a:buChar char="•"/>
            </a:pPr>
            <a:r>
              <a:rPr lang="en-GB" altLang="en-US" sz="800"/>
              <a:t>Monitoring policy change e.g. analysis of behaviour, use of language in correspondence, tracking and timetabling government and opposition line </a:t>
            </a:r>
          </a:p>
          <a:p>
            <a:pPr marL="152400" indent="-152400">
              <a:lnSpc>
                <a:spcPct val="80000"/>
              </a:lnSpc>
            </a:pPr>
            <a:r>
              <a:rPr lang="en-GB" altLang="en-US" sz="800"/>
              <a:t>7. Anecdotal evidence</a:t>
            </a:r>
          </a:p>
          <a:p>
            <a:pPr marL="609600" lvl="1" indent="-152400">
              <a:lnSpc>
                <a:spcPct val="80000"/>
              </a:lnSpc>
              <a:buFontTx/>
              <a:buChar char="•"/>
            </a:pPr>
            <a:r>
              <a:rPr lang="en-GB" altLang="en-US" sz="800"/>
              <a:t>Informal surveys e.g. talking to groups of MPs</a:t>
            </a:r>
          </a:p>
          <a:p>
            <a:pPr marL="609600" lvl="1" indent="-152400">
              <a:lnSpc>
                <a:spcPct val="80000"/>
              </a:lnSpc>
              <a:buFontTx/>
              <a:buChar char="•"/>
            </a:pPr>
            <a:r>
              <a:rPr lang="en-GB" altLang="en-US" sz="800"/>
              <a:t>Quotes, comments etc e.g. quotes from targets, Ministers etc </a:t>
            </a:r>
          </a:p>
          <a:p>
            <a:pPr marL="609600" lvl="1" indent="-152400">
              <a:lnSpc>
                <a:spcPct val="80000"/>
              </a:lnSpc>
              <a:buFontTx/>
              <a:buChar char="•"/>
            </a:pPr>
            <a:r>
              <a:rPr lang="en-GB" altLang="en-US" sz="800"/>
              <a:t>Self-appraisal e.g. subjective judgement by internal stakeholders on notional impact </a:t>
            </a:r>
          </a:p>
          <a:p>
            <a:pPr marL="152400" indent="-152400">
              <a:lnSpc>
                <a:spcPct val="80000"/>
              </a:lnSpc>
              <a:buFontTx/>
              <a:buChar char="•"/>
            </a:pPr>
            <a:endParaRPr lang="en-GB" altLang="en-US" sz="800"/>
          </a:p>
          <a:p>
            <a:pPr marL="152400" indent="-152400">
              <a:lnSpc>
                <a:spcPct val="80000"/>
              </a:lnSpc>
            </a:pPr>
            <a:endParaRPr lang="en-GB" altLang="en-US" sz="800"/>
          </a:p>
          <a:p>
            <a:pPr marL="152400" indent="-152400">
              <a:lnSpc>
                <a:spcPct val="80000"/>
              </a:lnSpc>
            </a:pPr>
            <a:endParaRPr lang="en-GB" altLang="en-US" sz="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873BC6-A79B-407A-A647-8BD7F5C5F6DD}" type="slidenum">
              <a:rPr lang="en-GB" altLang="en-US"/>
              <a:pPr/>
              <a:t>14</a:t>
            </a:fld>
            <a:endParaRPr lang="en-GB" altLang="en-US"/>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pPr marL="228600" indent="-228600"/>
            <a:r>
              <a:rPr lang="en-GB" altLang="en-US" sz="1000"/>
              <a:t>M&amp;E should be embedded as part of the lift cycle of a campaign. Through doing this, it should enable you to:</a:t>
            </a:r>
          </a:p>
          <a:p>
            <a:pPr marL="228600" indent="-228600">
              <a:buFontTx/>
              <a:buAutoNum type="arabicPeriod"/>
            </a:pPr>
            <a:r>
              <a:rPr lang="en-GB" altLang="en-US" sz="1000"/>
              <a:t>Monitor and test ‘theories of change’ for your campaign. Remember, your campaign is a ‘blip’ on the external radar, so it is important to watch, assess and adapt.</a:t>
            </a:r>
          </a:p>
          <a:p>
            <a:pPr marL="228600" indent="-228600">
              <a:buFontTx/>
              <a:buAutoNum type="arabicPeriod"/>
            </a:pPr>
            <a:r>
              <a:rPr lang="en-GB" altLang="en-US" sz="1000"/>
              <a:t>A good m&amp;e framework enables learning and informs ongoing decision making and underpins accountability</a:t>
            </a:r>
          </a:p>
          <a:p>
            <a:pPr marL="228600" indent="-228600">
              <a:buFontTx/>
              <a:buAutoNum type="arabicPeriod"/>
            </a:pPr>
            <a:r>
              <a:rPr lang="en-GB" altLang="en-US" sz="1000"/>
              <a:t>It will only work well in this way if it is conceived as being part of planning and reporting – not in addition to it.</a:t>
            </a:r>
          </a:p>
          <a:p>
            <a:pPr marL="228600" indent="-228600">
              <a:buFontTx/>
              <a:buAutoNum type="arabicPeriod"/>
            </a:pPr>
            <a:r>
              <a:rPr lang="en-GB" altLang="en-US" sz="1000"/>
              <a:t>Feedback – a number of groups with an interest in the campaign require feedback; think about the best ways of feeding back to:</a:t>
            </a:r>
          </a:p>
          <a:p>
            <a:pPr marL="685800" lvl="1" indent="-228600">
              <a:buFontTx/>
              <a:buChar char="•"/>
            </a:pPr>
            <a:r>
              <a:rPr lang="en-GB" altLang="en-US" sz="1000"/>
              <a:t>Intended beneficiaries</a:t>
            </a:r>
          </a:p>
          <a:p>
            <a:pPr marL="685800" lvl="1" indent="-228600">
              <a:buFontTx/>
              <a:buChar char="•"/>
            </a:pPr>
            <a:r>
              <a:rPr lang="en-GB" altLang="en-US" sz="1000"/>
              <a:t>Trustees</a:t>
            </a:r>
          </a:p>
          <a:p>
            <a:pPr marL="685800" lvl="1" indent="-228600">
              <a:buFontTx/>
              <a:buChar char="•"/>
            </a:pPr>
            <a:r>
              <a:rPr lang="en-GB" altLang="en-US" sz="1000"/>
              <a:t>Senior managers</a:t>
            </a:r>
          </a:p>
          <a:p>
            <a:pPr marL="685800" lvl="1" indent="-228600">
              <a:buFontTx/>
              <a:buChar char="•"/>
            </a:pPr>
            <a:r>
              <a:rPr lang="en-GB" altLang="en-US" sz="1000"/>
              <a:t>Staff</a:t>
            </a:r>
          </a:p>
          <a:p>
            <a:pPr marL="685800" lvl="1" indent="-228600">
              <a:buFontTx/>
              <a:buChar char="•"/>
            </a:pPr>
            <a:r>
              <a:rPr lang="en-GB" altLang="en-US" sz="1000"/>
              <a:t>Volunteers</a:t>
            </a:r>
          </a:p>
          <a:p>
            <a:pPr marL="685800" lvl="1" indent="-228600">
              <a:buFontTx/>
              <a:buChar char="•"/>
            </a:pPr>
            <a:r>
              <a:rPr lang="en-GB" altLang="en-US" sz="1000"/>
              <a:t>Committed campaign supporters</a:t>
            </a:r>
          </a:p>
          <a:p>
            <a:pPr marL="685800" lvl="1" indent="-228600">
              <a:buFontTx/>
              <a:buChar char="•"/>
            </a:pPr>
            <a:r>
              <a:rPr lang="en-GB" altLang="en-US" sz="1000"/>
              <a:t>Other supporters, such as donors</a:t>
            </a:r>
          </a:p>
          <a:p>
            <a:pPr marL="685800" lvl="1" indent="-228600">
              <a:buFontTx/>
              <a:buChar char="•"/>
            </a:pPr>
            <a:r>
              <a:rPr lang="en-GB" altLang="en-US" sz="1000"/>
              <a:t>Media</a:t>
            </a:r>
          </a:p>
          <a:p>
            <a:pPr marL="685800" lvl="1" indent="-228600">
              <a:buFontTx/>
              <a:buChar char="•"/>
            </a:pPr>
            <a:r>
              <a:rPr lang="en-GB" altLang="en-US" sz="1000"/>
              <a:t>Politicians</a:t>
            </a:r>
          </a:p>
          <a:p>
            <a:pPr marL="685800" lvl="1" indent="-228600">
              <a:buFontTx/>
              <a:buChar char="•"/>
            </a:pPr>
            <a:r>
              <a:rPr lang="en-GB" altLang="en-US" sz="1000"/>
              <a:t>Partner organisations</a:t>
            </a:r>
          </a:p>
          <a:p>
            <a:pPr marL="685800" lvl="1" indent="-228600">
              <a:buFontTx/>
              <a:buChar char="•"/>
            </a:pPr>
            <a:r>
              <a:rPr lang="en-GB" altLang="en-US" sz="1000"/>
              <a:t>The wider public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E1974A-D34E-443A-8BEF-876A925B3AAD}" type="slidenum">
              <a:rPr lang="en-GB" altLang="en-US"/>
              <a:pPr/>
              <a:t>15</a:t>
            </a:fld>
            <a:endParaRPr lang="en-GB" altLang="en-US"/>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GB" altLang="en-US"/>
              <a:t>Many people express concerns about, for example, cost (in time and money) of evaluation and the difficulties of attribution. These concerns can be addressed within a carefully constructed m&amp;e framework. However, a good m&amp;e framework does not counter a potential reluctance to carry out evaluation which is often due to a </a:t>
            </a:r>
            <a:r>
              <a:rPr lang="en-GB" altLang="en-US" b="1"/>
              <a:t>culture within campaigning that values activism over reflection and leaves campaigners  running from one campaign to another with massive workloads and no time to focus on why they are doing what they are doing.</a:t>
            </a:r>
          </a:p>
          <a:p>
            <a:r>
              <a:rPr lang="en-GB" altLang="en-US"/>
              <a:t>This approach risks missing not only the point of m&amp;e but also the point about campaigning which is that it should be okay to make a mistake – but not to keep making the same mistake.</a:t>
            </a:r>
          </a:p>
          <a:p>
            <a:r>
              <a:rPr lang="en-GB" altLang="en-US"/>
              <a:t>What this means for m&amp;e is that you should carry it out as well as you can in the circumstances and then learn from your experiences.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9B8435-DF6C-420C-9215-C178EE9F44A8}" type="slidenum">
              <a:rPr lang="en-GB" altLang="en-US"/>
              <a:pPr/>
              <a:t>16</a:t>
            </a:fld>
            <a:endParaRPr lang="en-GB" altLang="en-US"/>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GB" altLang="en-US"/>
              <a:t>think about specific audiences of your campaign</a:t>
            </a:r>
          </a:p>
          <a:p>
            <a:r>
              <a:rPr lang="en-GB" altLang="en-US"/>
              <a:t>(trustees, funders, members etc…) and answer the following questions:</a:t>
            </a:r>
          </a:p>
          <a:p>
            <a:endParaRPr lang="en-GB" altLang="en-US" sz="500"/>
          </a:p>
          <a:p>
            <a:pPr>
              <a:buFont typeface="Wingdings" pitchFamily="2" charset="2"/>
              <a:buNone/>
            </a:pPr>
            <a:r>
              <a:rPr lang="en-GB" altLang="en-US"/>
              <a:t>How do you want them to change (react, feel, behave, etc) once they’ve heard more about your campaign?</a:t>
            </a:r>
          </a:p>
          <a:p>
            <a:pPr>
              <a:buFont typeface="Wingdings" pitchFamily="2" charset="2"/>
              <a:buNone/>
            </a:pPr>
            <a:r>
              <a:rPr lang="en-GB" altLang="en-US"/>
              <a:t>What types of information (case studies, plans, results, good results only, learning, etc) is most likely to help this audience change in this way?</a:t>
            </a:r>
          </a:p>
          <a:p>
            <a:pPr>
              <a:buFont typeface="Wingdings" pitchFamily="2" charset="2"/>
              <a:buNone/>
            </a:pPr>
            <a:r>
              <a:rPr lang="en-GB" altLang="en-US"/>
              <a:t>What types of communications (website, short reports, detailed reports, letters, e-mails, meetings, phone calls, posters, cards, etc) is this audience most likely to use, in practice?</a:t>
            </a:r>
          </a:p>
          <a:p>
            <a:pPr>
              <a:buFont typeface="Wingdings" pitchFamily="2" charset="2"/>
              <a:buNone/>
            </a:pPr>
            <a:endParaRPr lang="en-GB" altLang="en-US"/>
          </a:p>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5CB66E2-E387-4C2B-9090-533F40B7BEF4}" type="slidenum">
              <a:rPr lang="en-GB" altLang="en-US"/>
              <a:pPr/>
              <a:t>20</a:t>
            </a:fld>
            <a:endParaRPr lang="en-GB" altLang="en-US"/>
          </a:p>
        </p:txBody>
      </p:sp>
      <p:sp>
        <p:nvSpPr>
          <p:cNvPr id="60418" name="Slide Image Placeholder 1"/>
          <p:cNvSpPr>
            <a:spLocks noGrp="1" noRot="1" noChangeAspect="1" noTextEdit="1"/>
          </p:cNvSpPr>
          <p:nvPr>
            <p:ph type="sldImg"/>
          </p:nvPr>
        </p:nvSpPr>
        <p:spPr>
          <a:xfrm>
            <a:off x="852488" y="744538"/>
            <a:ext cx="4964112" cy="3722687"/>
          </a:xfrm>
          <a:ln/>
        </p:spPr>
      </p:sp>
      <p:sp>
        <p:nvSpPr>
          <p:cNvPr id="19459" name="Notes Placeholder 2"/>
          <p:cNvSpPr>
            <a:spLocks noGrp="1"/>
          </p:cNvSpPr>
          <p:nvPr>
            <p:ph type="body" idx="1"/>
          </p:nvPr>
        </p:nvSpPr>
        <p:spPr>
          <a:noFill/>
          <a:ln/>
        </p:spPr>
        <p:txBody>
          <a:bodyPr/>
          <a:lstStyle/>
          <a:p>
            <a:r>
              <a:rPr lang="en-US" altLang="en-US"/>
              <a:t>These are the objectives for December 2009-May 2010 inclusive. You can see that they are incremental improvements – we hoped that later in the year / in 2011, these recommendations would in reality be adopted and that the wealth sharing agreement would include transparency requirements.</a:t>
            </a:r>
          </a:p>
          <a:p>
            <a:endParaRPr lang="en-US" altLang="en-US"/>
          </a:p>
          <a:p>
            <a:r>
              <a:rPr lang="en-US" altLang="en-US"/>
              <a:t>How did we hope to reach these? Through researching and publishing a briefing, and extensive advocacy targeting US, Norway and UK decision makers, as well as key stakeholders in the World Bank</a:t>
            </a:r>
          </a:p>
          <a:p>
            <a:endParaRPr lang="en-US" altLang="en-US"/>
          </a:p>
          <a:p>
            <a:pPr>
              <a:lnSpc>
                <a:spcPct val="80000"/>
              </a:lnSpc>
            </a:pPr>
            <a:r>
              <a:rPr lang="en-US" altLang="en-US" b="1"/>
              <a:t>Objectives:</a:t>
            </a:r>
          </a:p>
          <a:p>
            <a:pPr>
              <a:lnSpc>
                <a:spcPct val="80000"/>
              </a:lnSpc>
            </a:pPr>
            <a:endParaRPr lang="en-US" altLang="en-US" b="1"/>
          </a:p>
          <a:p>
            <a:pPr>
              <a:lnSpc>
                <a:spcPct val="80000"/>
              </a:lnSpc>
              <a:buFontTx/>
              <a:buAutoNum type="arabicPeriod"/>
            </a:pPr>
            <a:r>
              <a:rPr lang="en-US" altLang="en-US" b="1"/>
              <a:t>Backing </a:t>
            </a:r>
            <a:r>
              <a:rPr lang="en-US" altLang="en-US"/>
              <a:t>from key donor governments and institutions for a robust, transparent audit</a:t>
            </a:r>
          </a:p>
          <a:p>
            <a:pPr>
              <a:lnSpc>
                <a:spcPct val="80000"/>
              </a:lnSpc>
              <a:buFontTx/>
              <a:buAutoNum type="arabicPeriod"/>
            </a:pPr>
            <a:endParaRPr lang="en-US" altLang="en-US"/>
          </a:p>
          <a:p>
            <a:pPr>
              <a:lnSpc>
                <a:spcPct val="80000"/>
              </a:lnSpc>
              <a:buFontTx/>
              <a:buAutoNum type="arabicPeriod"/>
            </a:pPr>
            <a:r>
              <a:rPr lang="en-GB" altLang="en-US" b="1"/>
              <a:t>Strong Terms of Reference </a:t>
            </a:r>
            <a:r>
              <a:rPr lang="en-GB" altLang="en-US"/>
              <a:t>for an audit drafted by a donor-backed team, and accepted by the Sudanese govt</a:t>
            </a:r>
          </a:p>
          <a:p>
            <a:pPr>
              <a:lnSpc>
                <a:spcPct val="80000"/>
              </a:lnSpc>
              <a:buFontTx/>
              <a:buAutoNum type="arabicPeriod"/>
            </a:pPr>
            <a:endParaRPr lang="en-GB" altLang="en-US"/>
          </a:p>
          <a:p>
            <a:pPr>
              <a:lnSpc>
                <a:spcPct val="80000"/>
              </a:lnSpc>
              <a:buFontTx/>
              <a:buAutoNum type="arabicPeriod"/>
            </a:pPr>
            <a:r>
              <a:rPr lang="en-GB" altLang="en-US" b="1"/>
              <a:t>The audit to be carried out</a:t>
            </a:r>
            <a:r>
              <a:rPr lang="en-GB" altLang="en-US"/>
              <a:t>, to include strong recommendations, and its results to be made public</a:t>
            </a:r>
          </a:p>
          <a:p>
            <a:pPr>
              <a:lnSpc>
                <a:spcPct val="80000"/>
              </a:lnSpc>
            </a:pPr>
            <a:endParaRPr lang="en-GB" altLang="en-US"/>
          </a:p>
          <a:p>
            <a:pPr>
              <a:lnSpc>
                <a:spcPct val="80000"/>
              </a:lnSpc>
            </a:pPr>
            <a:r>
              <a:rPr lang="en-GB" altLang="en-US"/>
              <a:t>4. </a:t>
            </a:r>
            <a:r>
              <a:rPr lang="en-GB" altLang="en-US" b="1"/>
              <a:t>Public backing from donors for audit recommendations to be adopted </a:t>
            </a:r>
            <a:r>
              <a:rPr lang="en-GB" altLang="en-US"/>
              <a:t>and new wealth sharing agreement to include transparency requirements</a:t>
            </a:r>
          </a:p>
          <a:p>
            <a:pPr>
              <a:lnSpc>
                <a:spcPct val="80000"/>
              </a:lnSpc>
            </a:pPr>
            <a:endParaRPr lang="en-GB" altLang="en-US" b="1"/>
          </a:p>
          <a:p>
            <a:pPr>
              <a:lnSpc>
                <a:spcPct val="80000"/>
              </a:lnSpc>
            </a:pPr>
            <a:r>
              <a:rPr lang="en-GB" altLang="en-US" b="1"/>
              <a:t>Activities</a:t>
            </a:r>
            <a:r>
              <a:rPr lang="en-GB" altLang="en-US"/>
              <a:t>:</a:t>
            </a:r>
          </a:p>
          <a:p>
            <a:pPr>
              <a:lnSpc>
                <a:spcPct val="80000"/>
              </a:lnSpc>
              <a:buFontTx/>
              <a:buAutoNum type="arabicPeriod"/>
            </a:pPr>
            <a:r>
              <a:rPr lang="en-GB" altLang="en-US"/>
              <a:t>Research &amp; publish a briefing outlining continued discrepancies in oil figures</a:t>
            </a:r>
          </a:p>
          <a:p>
            <a:pPr>
              <a:lnSpc>
                <a:spcPct val="80000"/>
              </a:lnSpc>
            </a:pPr>
            <a:endParaRPr lang="en-GB" altLang="en-US"/>
          </a:p>
          <a:p>
            <a:pPr>
              <a:lnSpc>
                <a:spcPct val="80000"/>
              </a:lnSpc>
              <a:buFontTx/>
              <a:buAutoNum type="arabicPeriod"/>
            </a:pPr>
            <a:r>
              <a:rPr lang="en-GB" altLang="en-US"/>
              <a:t>Extensive advocacy </a:t>
            </a:r>
            <a:r>
              <a:rPr lang="en-US" altLang="en-US"/>
              <a:t>targeting US, Norway and UK decision makers, as well as International Finance Institutions</a:t>
            </a:r>
          </a:p>
          <a:p>
            <a:pPr>
              <a:lnSpc>
                <a:spcPct val="80000"/>
              </a:lnSpc>
              <a:buFontTx/>
              <a:buAutoNum type="arabicPeriod"/>
            </a:pPr>
            <a:endParaRPr lang="en-US" altLang="en-US"/>
          </a:p>
          <a:p>
            <a:endParaRPr lang="en-US" altLang="en-US"/>
          </a:p>
          <a:p>
            <a:endParaRPr lang="en-US" altLang="en-US"/>
          </a:p>
        </p:txBody>
      </p:sp>
      <p:sp>
        <p:nvSpPr>
          <p:cNvPr id="60420" name="Slide Number Placeholder 3"/>
          <p:cNvSpPr txBox="1">
            <a:spLocks noGrp="1"/>
          </p:cNvSpPr>
          <p:nvPr/>
        </p:nvSpPr>
        <p:spPr bwMode="auto">
          <a:xfrm>
            <a:off x="3776663" y="9429750"/>
            <a:ext cx="289083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a:fld id="{492ECDFD-6F95-4F55-A244-26C28BAF2368}" type="slidenum">
              <a:rPr lang="en-US" altLang="en-US" sz="1200">
                <a:ea typeface="ＭＳ Ｐゴシック" charset="-128"/>
              </a:rPr>
              <a:pPr algn="r"/>
              <a:t>20</a:t>
            </a:fld>
            <a:endParaRPr lang="en-US" altLang="en-US" sz="120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63C960A-33C2-4E62-87AB-43F9FD1830CE}" type="slidenum">
              <a:rPr lang="en-GB" altLang="en-US"/>
              <a:pPr/>
              <a:t>21</a:t>
            </a:fld>
            <a:endParaRPr lang="en-GB" altLang="en-US"/>
          </a:p>
        </p:txBody>
      </p:sp>
      <p:sp>
        <p:nvSpPr>
          <p:cNvPr id="62466" name="Slide Image Placeholder 1"/>
          <p:cNvSpPr>
            <a:spLocks noGrp="1" noRot="1" noChangeAspect="1" noTextEdit="1"/>
          </p:cNvSpPr>
          <p:nvPr>
            <p:ph type="sldImg"/>
          </p:nvPr>
        </p:nvSpPr>
        <p:spPr>
          <a:xfrm>
            <a:off x="852488" y="744538"/>
            <a:ext cx="4964112" cy="3722687"/>
          </a:xfrm>
          <a:ln/>
        </p:spPr>
      </p:sp>
      <p:sp>
        <p:nvSpPr>
          <p:cNvPr id="62467" name="Notes Placeholder 2"/>
          <p:cNvSpPr>
            <a:spLocks noGrp="1"/>
          </p:cNvSpPr>
          <p:nvPr>
            <p:ph type="body" idx="1"/>
          </p:nvPr>
        </p:nvSpPr>
        <p:spPr>
          <a:xfrm>
            <a:off x="666750" y="4714875"/>
            <a:ext cx="5335588" cy="4468813"/>
          </a:xfrm>
        </p:spPr>
        <p:txBody>
          <a:bodyPr/>
          <a:lstStyle/>
          <a:p>
            <a:r>
              <a:rPr lang="en-US" altLang="en-US"/>
              <a:t>The idea of evaluation is often greeted with trepidation inside campaigning organisations, but really it is there to help you understand where you are going right, wrong and where you can improve. It’s important to show it can be light-touch, and the benefits that campaigners can reap from it are extensive – they shouldn’t feel their heads are on the block.</a:t>
            </a:r>
          </a:p>
          <a:p>
            <a:endParaRPr lang="en-US" altLang="en-US"/>
          </a:p>
          <a:p>
            <a:r>
              <a:rPr lang="en-US" altLang="en-US"/>
              <a:t>Nevertheless, it is important to find the system that works right for your organisation. At Global Witness we’re fortunate enough to have one person who scrutinises all the campaign self-assessments before they are passed on to the management team – the Campaigns Operations Adviser.</a:t>
            </a:r>
          </a:p>
        </p:txBody>
      </p:sp>
      <p:sp>
        <p:nvSpPr>
          <p:cNvPr id="62468" name="Slide Number Placeholder 3"/>
          <p:cNvSpPr txBox="1">
            <a:spLocks noGrp="1"/>
          </p:cNvSpPr>
          <p:nvPr/>
        </p:nvSpPr>
        <p:spPr bwMode="auto">
          <a:xfrm>
            <a:off x="3776663" y="9429750"/>
            <a:ext cx="289083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a:fld id="{41465C62-7BB2-4D7D-BC93-8E869773DB97}" type="slidenum">
              <a:rPr lang="en-US" altLang="en-US" sz="1200">
                <a:ea typeface="ＭＳ Ｐゴシック" charset="-128"/>
              </a:rPr>
              <a:pPr algn="r"/>
              <a:t>21</a:t>
            </a:fld>
            <a:endParaRPr lang="en-US" altLang="en-US" sz="120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C8B3E98-7F9A-4D26-A9FE-2C8897662C10}" type="slidenum">
              <a:rPr lang="en-GB" altLang="en-US"/>
              <a:pPr/>
              <a:t>22</a:t>
            </a:fld>
            <a:endParaRPr lang="en-GB" altLang="en-US"/>
          </a:p>
        </p:txBody>
      </p:sp>
      <p:sp>
        <p:nvSpPr>
          <p:cNvPr id="64514" name="Slide Image Placeholder 1"/>
          <p:cNvSpPr>
            <a:spLocks noGrp="1" noRot="1" noChangeAspect="1" noTextEdit="1"/>
          </p:cNvSpPr>
          <p:nvPr>
            <p:ph type="sldImg"/>
          </p:nvPr>
        </p:nvSpPr>
        <p:spPr>
          <a:xfrm>
            <a:off x="852488" y="744538"/>
            <a:ext cx="4964112" cy="3722687"/>
          </a:xfrm>
          <a:ln/>
        </p:spPr>
      </p:sp>
      <p:sp>
        <p:nvSpPr>
          <p:cNvPr id="64515" name="Notes Placeholder 2"/>
          <p:cNvSpPr>
            <a:spLocks noGrp="1"/>
          </p:cNvSpPr>
          <p:nvPr>
            <p:ph type="body" idx="1"/>
          </p:nvPr>
        </p:nvSpPr>
        <p:spPr>
          <a:xfrm>
            <a:off x="666750" y="4714875"/>
            <a:ext cx="5335588" cy="4468813"/>
          </a:xfrm>
        </p:spPr>
        <p:txBody>
          <a:bodyPr/>
          <a:lstStyle/>
          <a:p>
            <a:r>
              <a:rPr lang="en-US" altLang="en-US"/>
              <a:t>Campaign progress</a:t>
            </a:r>
          </a:p>
          <a:p>
            <a:r>
              <a:rPr lang="en-US" altLang="en-US"/>
              <a:t>Attributions</a:t>
            </a:r>
          </a:p>
          <a:p>
            <a:r>
              <a:rPr lang="en-US" altLang="en-US"/>
              <a:t>Policy tracking</a:t>
            </a:r>
          </a:p>
          <a:p>
            <a:r>
              <a:rPr lang="en-US" altLang="en-US"/>
              <a:t>Contingency actions &amp; course corrections</a:t>
            </a:r>
          </a:p>
          <a:p>
            <a:r>
              <a:rPr lang="en-US" altLang="en-US"/>
              <a:t>Comment on overall progress</a:t>
            </a:r>
          </a:p>
          <a:p>
            <a:r>
              <a:rPr lang="en-US" altLang="en-US"/>
              <a:t>Is Global Witness making a difference</a:t>
            </a:r>
          </a:p>
          <a:p>
            <a:r>
              <a:rPr lang="en-US" altLang="en-US"/>
              <a:t>Strategic changes going forwards</a:t>
            </a:r>
          </a:p>
        </p:txBody>
      </p:sp>
      <p:sp>
        <p:nvSpPr>
          <p:cNvPr id="64516" name="Slide Number Placeholder 3"/>
          <p:cNvSpPr txBox="1">
            <a:spLocks noGrp="1"/>
          </p:cNvSpPr>
          <p:nvPr/>
        </p:nvSpPr>
        <p:spPr bwMode="auto">
          <a:xfrm>
            <a:off x="3776663" y="9429750"/>
            <a:ext cx="289083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a:fld id="{680CA3AB-62DB-4568-8192-5C2F2F7E94B5}" type="slidenum">
              <a:rPr lang="en-US" altLang="en-US" sz="1200">
                <a:ea typeface="ＭＳ Ｐゴシック" charset="-128"/>
              </a:rPr>
              <a:pPr algn="r"/>
              <a:t>22</a:t>
            </a:fld>
            <a:endParaRPr lang="en-US" altLang="en-US" sz="120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7C94B95-AAFF-467B-9232-BBF59DA5BDF0}" type="slidenum">
              <a:rPr lang="en-GB" altLang="en-US"/>
              <a:pPr/>
              <a:t>24</a:t>
            </a:fld>
            <a:endParaRPr lang="en-GB" altLang="en-US"/>
          </a:p>
        </p:txBody>
      </p:sp>
      <p:sp>
        <p:nvSpPr>
          <p:cNvPr id="67586" name="Slide Image Placeholder 1"/>
          <p:cNvSpPr>
            <a:spLocks noGrp="1" noRot="1" noChangeAspect="1" noTextEdit="1"/>
          </p:cNvSpPr>
          <p:nvPr>
            <p:ph type="sldImg"/>
          </p:nvPr>
        </p:nvSpPr>
        <p:spPr>
          <a:xfrm>
            <a:off x="852488" y="744538"/>
            <a:ext cx="4964112" cy="3722687"/>
          </a:xfrm>
          <a:ln/>
        </p:spPr>
      </p:sp>
      <p:sp>
        <p:nvSpPr>
          <p:cNvPr id="67587" name="Notes Placeholder 2"/>
          <p:cNvSpPr>
            <a:spLocks noGrp="1"/>
          </p:cNvSpPr>
          <p:nvPr>
            <p:ph type="body" idx="1"/>
          </p:nvPr>
        </p:nvSpPr>
        <p:spPr>
          <a:xfrm>
            <a:off x="666750" y="4714875"/>
            <a:ext cx="5335588" cy="4468813"/>
          </a:xfrm>
        </p:spPr>
        <p:txBody>
          <a:bodyPr/>
          <a:lstStyle/>
          <a:p>
            <a:pPr>
              <a:lnSpc>
                <a:spcPct val="80000"/>
              </a:lnSpc>
            </a:pPr>
            <a:r>
              <a:rPr lang="en-GB" altLang="en-US"/>
              <a:t>“</a:t>
            </a:r>
            <a:r>
              <a:rPr lang="en-US" altLang="en-US" b="1"/>
              <a:t>Backing from key donor governments and institutions for a transparent audit with strong ToR.</a:t>
            </a:r>
            <a:r>
              <a:rPr lang="en-GB" altLang="en-US"/>
              <a:t>”</a:t>
            </a:r>
          </a:p>
          <a:p>
            <a:pPr>
              <a:lnSpc>
                <a:spcPct val="80000"/>
              </a:lnSpc>
            </a:pPr>
            <a:endParaRPr lang="en-GB" altLang="en-US"/>
          </a:p>
          <a:p>
            <a:pPr>
              <a:lnSpc>
                <a:spcPct val="80000"/>
              </a:lnSpc>
            </a:pPr>
            <a:r>
              <a:rPr lang="en-GB" altLang="en-US"/>
              <a:t>Activities</a:t>
            </a:r>
          </a:p>
          <a:p>
            <a:pPr>
              <a:lnSpc>
                <a:spcPct val="80000"/>
              </a:lnSpc>
            </a:pPr>
            <a:r>
              <a:rPr lang="en-GB" altLang="en-US" b="1"/>
              <a:t>Research new evidence of oil discrepancies.</a:t>
            </a:r>
            <a:r>
              <a:rPr lang="en-GB" altLang="en-US"/>
              <a:t> Progress: Research carried out.</a:t>
            </a:r>
          </a:p>
          <a:p>
            <a:pPr>
              <a:lnSpc>
                <a:spcPct val="80000"/>
              </a:lnSpc>
            </a:pPr>
            <a:r>
              <a:rPr lang="en-GB" altLang="en-US" b="1"/>
              <a:t>Lobby for language in US Appropriations legislation to force the US to act.</a:t>
            </a:r>
            <a:r>
              <a:rPr lang="en-GB" altLang="en-US"/>
              <a:t> Progress: Lobbying carried out</a:t>
            </a:r>
          </a:p>
          <a:p>
            <a:pPr>
              <a:lnSpc>
                <a:spcPct val="80000"/>
              </a:lnSpc>
            </a:pPr>
            <a:endParaRPr lang="en-GB" altLang="en-US"/>
          </a:p>
          <a:p>
            <a:pPr>
              <a:lnSpc>
                <a:spcPct val="80000"/>
              </a:lnSpc>
            </a:pPr>
            <a:r>
              <a:rPr lang="en-GB" altLang="en-US"/>
              <a:t>Outputs</a:t>
            </a:r>
          </a:p>
          <a:p>
            <a:pPr>
              <a:lnSpc>
                <a:spcPct val="80000"/>
              </a:lnSpc>
            </a:pPr>
            <a:r>
              <a:rPr lang="en-GB" altLang="en-US" b="1"/>
              <a:t>Short briefing using research published.</a:t>
            </a:r>
            <a:r>
              <a:rPr lang="en-GB" altLang="en-US"/>
              <a:t> Progress: Research holds strong, published</a:t>
            </a:r>
          </a:p>
          <a:p>
            <a:pPr>
              <a:lnSpc>
                <a:spcPct val="80000"/>
              </a:lnSpc>
            </a:pPr>
            <a:r>
              <a:rPr lang="en-GB" altLang="en-US" b="1"/>
              <a:t>Story covered by at least three high impact international, and three well known Sudanese media outlets.</a:t>
            </a:r>
            <a:r>
              <a:rPr lang="en-GB" altLang="en-US"/>
              <a:t> Progress: Covered by BBC, Bloomberg, South China Morning Post; Sudan tribune, Miraya, New Sudan Vision</a:t>
            </a:r>
            <a:endParaRPr lang="en-US" altLang="en-US"/>
          </a:p>
          <a:p>
            <a:pPr>
              <a:lnSpc>
                <a:spcPct val="80000"/>
              </a:lnSpc>
            </a:pPr>
            <a:endParaRPr lang="en-GB" altLang="en-US"/>
          </a:p>
          <a:p>
            <a:pPr>
              <a:lnSpc>
                <a:spcPct val="80000"/>
              </a:lnSpc>
            </a:pPr>
            <a:r>
              <a:rPr lang="en-GB" altLang="en-US"/>
              <a:t>Progress towards objective</a:t>
            </a:r>
            <a:endParaRPr lang="en-US" altLang="en-US"/>
          </a:p>
          <a:p>
            <a:pPr>
              <a:lnSpc>
                <a:spcPct val="80000"/>
              </a:lnSpc>
            </a:pPr>
            <a:r>
              <a:rPr lang="en-US" altLang="en-US"/>
              <a:t>Backing secured</a:t>
            </a:r>
          </a:p>
          <a:p>
            <a:pPr>
              <a:lnSpc>
                <a:spcPct val="80000"/>
              </a:lnSpc>
            </a:pPr>
            <a:endParaRPr lang="en-US" altLang="en-US"/>
          </a:p>
          <a:p>
            <a:endParaRPr lang="en-US" altLang="en-US"/>
          </a:p>
        </p:txBody>
      </p:sp>
      <p:sp>
        <p:nvSpPr>
          <p:cNvPr id="67588" name="Slide Number Placeholder 3"/>
          <p:cNvSpPr txBox="1">
            <a:spLocks noGrp="1"/>
          </p:cNvSpPr>
          <p:nvPr/>
        </p:nvSpPr>
        <p:spPr bwMode="auto">
          <a:xfrm>
            <a:off x="3776663" y="9429750"/>
            <a:ext cx="289083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a:fld id="{DD4CF3D7-56EB-4FB3-86CA-33047D2C3E47}" type="slidenum">
              <a:rPr lang="en-US" altLang="en-US" sz="1200">
                <a:ea typeface="ＭＳ Ｐゴシック" charset="-128"/>
              </a:rPr>
              <a:pPr algn="r"/>
              <a:t>24</a:t>
            </a:fld>
            <a:endParaRPr lang="en-US" altLang="en-US" sz="120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74CB5F6-598D-4E7A-A5A0-EC1304A18C6D}" type="slidenum">
              <a:rPr lang="en-GB" altLang="en-US"/>
              <a:pPr/>
              <a:t>25</a:t>
            </a:fld>
            <a:endParaRPr lang="en-GB" altLang="en-US"/>
          </a:p>
        </p:txBody>
      </p:sp>
      <p:sp>
        <p:nvSpPr>
          <p:cNvPr id="69634" name="Slide Image Placeholder 1"/>
          <p:cNvSpPr>
            <a:spLocks noGrp="1" noRot="1" noChangeAspect="1" noTextEdit="1"/>
          </p:cNvSpPr>
          <p:nvPr>
            <p:ph type="sldImg"/>
          </p:nvPr>
        </p:nvSpPr>
        <p:spPr>
          <a:xfrm>
            <a:off x="852488" y="744538"/>
            <a:ext cx="4964112" cy="3722687"/>
          </a:xfrm>
          <a:ln/>
        </p:spPr>
      </p:sp>
      <p:sp>
        <p:nvSpPr>
          <p:cNvPr id="69635" name="Notes Placeholder 2"/>
          <p:cNvSpPr>
            <a:spLocks noGrp="1"/>
          </p:cNvSpPr>
          <p:nvPr>
            <p:ph type="body" idx="1"/>
          </p:nvPr>
        </p:nvSpPr>
        <p:spPr>
          <a:xfrm>
            <a:off x="666750" y="4714875"/>
            <a:ext cx="5335588" cy="4468813"/>
          </a:xfrm>
        </p:spPr>
        <p:txBody>
          <a:bodyPr/>
          <a:lstStyle/>
          <a:p>
            <a:pPr>
              <a:lnSpc>
                <a:spcPct val="80000"/>
              </a:lnSpc>
            </a:pPr>
            <a:r>
              <a:rPr lang="en-GB" altLang="en-US" sz="1400"/>
              <a:t>“</a:t>
            </a:r>
            <a:r>
              <a:rPr lang="en-GB" altLang="en-US" sz="1400" b="1"/>
              <a:t>Strong ToR drafted by donor-backed team, and accepted by the Sudanese govt</a:t>
            </a:r>
            <a:r>
              <a:rPr lang="en-GB" altLang="en-US" sz="1400"/>
              <a:t>”</a:t>
            </a:r>
          </a:p>
          <a:p>
            <a:pPr>
              <a:lnSpc>
                <a:spcPct val="80000"/>
              </a:lnSpc>
            </a:pPr>
            <a:endParaRPr lang="en-GB" altLang="en-US"/>
          </a:p>
          <a:p>
            <a:pPr>
              <a:lnSpc>
                <a:spcPct val="80000"/>
              </a:lnSpc>
            </a:pPr>
            <a:r>
              <a:rPr lang="en-GB" altLang="en-US"/>
              <a:t>Activities</a:t>
            </a:r>
          </a:p>
          <a:p>
            <a:pPr>
              <a:lnSpc>
                <a:spcPct val="80000"/>
              </a:lnSpc>
            </a:pPr>
            <a:r>
              <a:rPr lang="en-GB" altLang="en-US" b="1"/>
              <a:t>Lobby IFIs, US government.</a:t>
            </a:r>
            <a:r>
              <a:rPr lang="en-GB" altLang="en-US"/>
              <a:t> Progress: Part completed as behind schedule</a:t>
            </a:r>
          </a:p>
          <a:p>
            <a:pPr>
              <a:lnSpc>
                <a:spcPct val="80000"/>
              </a:lnSpc>
            </a:pPr>
            <a:r>
              <a:rPr lang="en-GB" altLang="en-US" b="1"/>
              <a:t>Lobby Norway.</a:t>
            </a:r>
            <a:r>
              <a:rPr lang="en-GB" altLang="en-US"/>
              <a:t> Progress: Carried out.</a:t>
            </a:r>
          </a:p>
          <a:p>
            <a:pPr>
              <a:lnSpc>
                <a:spcPct val="80000"/>
              </a:lnSpc>
            </a:pPr>
            <a:r>
              <a:rPr lang="en-GB" altLang="en-US" b="1"/>
              <a:t>Lobby Sudan govt, South Sudan govt, Chinese / Malay authorities. </a:t>
            </a:r>
            <a:r>
              <a:rPr lang="en-GB" altLang="en-US"/>
              <a:t>Progress: No visa, no debate and no meetings.</a:t>
            </a:r>
          </a:p>
          <a:p>
            <a:pPr>
              <a:lnSpc>
                <a:spcPct val="80000"/>
              </a:lnSpc>
            </a:pPr>
            <a:endParaRPr lang="en-GB" altLang="en-US"/>
          </a:p>
          <a:p>
            <a:pPr>
              <a:lnSpc>
                <a:spcPct val="80000"/>
              </a:lnSpc>
            </a:pPr>
            <a:r>
              <a:rPr lang="en-GB" altLang="en-US"/>
              <a:t>Outputs:</a:t>
            </a:r>
          </a:p>
          <a:p>
            <a:pPr>
              <a:lnSpc>
                <a:spcPct val="80000"/>
              </a:lnSpc>
            </a:pPr>
            <a:r>
              <a:rPr lang="en-GB" altLang="en-US" b="1"/>
              <a:t>US private commitment to push Sudan govt to accept audit ToR</a:t>
            </a:r>
            <a:r>
              <a:rPr lang="en-GB" altLang="en-US"/>
              <a:t>. Progress: Some indications of this. </a:t>
            </a:r>
          </a:p>
          <a:p>
            <a:pPr>
              <a:lnSpc>
                <a:spcPct val="80000"/>
              </a:lnSpc>
            </a:pPr>
            <a:r>
              <a:rPr lang="en-GB" altLang="en-US" b="1"/>
              <a:t>Norway govt confirms that audit has been drafted.</a:t>
            </a:r>
            <a:r>
              <a:rPr lang="en-GB" altLang="en-US"/>
              <a:t> Progress: Met</a:t>
            </a:r>
          </a:p>
          <a:p>
            <a:pPr>
              <a:lnSpc>
                <a:spcPct val="80000"/>
              </a:lnSpc>
            </a:pPr>
            <a:r>
              <a:rPr lang="en-GB" altLang="en-US" b="1"/>
              <a:t>Commitments from Sudan govt, South Sudan govt, Chinese / Malay authorities.</a:t>
            </a:r>
            <a:r>
              <a:rPr lang="en-GB" altLang="en-US"/>
              <a:t> Progress: No meetings &amp; no outputs</a:t>
            </a:r>
          </a:p>
          <a:p>
            <a:pPr>
              <a:lnSpc>
                <a:spcPct val="80000"/>
              </a:lnSpc>
            </a:pPr>
            <a:endParaRPr lang="en-GB" altLang="en-US"/>
          </a:p>
          <a:p>
            <a:pPr>
              <a:lnSpc>
                <a:spcPct val="80000"/>
              </a:lnSpc>
            </a:pPr>
            <a:r>
              <a:rPr lang="en-GB" altLang="en-US"/>
              <a:t>Progress towards objective</a:t>
            </a:r>
          </a:p>
          <a:p>
            <a:pPr>
              <a:lnSpc>
                <a:spcPct val="80000"/>
              </a:lnSpc>
            </a:pPr>
            <a:r>
              <a:rPr lang="en-GB" altLang="en-US"/>
              <a:t>Text drafted, but the decision now rests with the Sudanese president’s office. Now behind on ambitious schedule. </a:t>
            </a:r>
            <a:r>
              <a:rPr lang="en-GB" altLang="en-US" u="sng"/>
              <a:t>BUT</a:t>
            </a:r>
            <a:r>
              <a:rPr lang="en-GB" altLang="en-US"/>
              <a:t> in April, the FCO tell our campaigner that the Norwegians think that the audit will be approved by Sudan, north and south</a:t>
            </a:r>
            <a:r>
              <a:rPr lang="en-US" altLang="en-US"/>
              <a:t> </a:t>
            </a:r>
            <a:endParaRPr lang="en-GB" altLang="en-US"/>
          </a:p>
          <a:p>
            <a:pPr>
              <a:lnSpc>
                <a:spcPct val="80000"/>
              </a:lnSpc>
            </a:pPr>
            <a:endParaRPr lang="en-US" altLang="en-US"/>
          </a:p>
          <a:p>
            <a:endParaRPr lang="en-US" altLang="en-US"/>
          </a:p>
        </p:txBody>
      </p:sp>
      <p:sp>
        <p:nvSpPr>
          <p:cNvPr id="69636" name="Slide Number Placeholder 3"/>
          <p:cNvSpPr txBox="1">
            <a:spLocks noGrp="1"/>
          </p:cNvSpPr>
          <p:nvPr/>
        </p:nvSpPr>
        <p:spPr bwMode="auto">
          <a:xfrm>
            <a:off x="3776663" y="9429750"/>
            <a:ext cx="289083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a:fld id="{F6D58FFC-7143-4ED6-B6FB-24BA2DF356E6}" type="slidenum">
              <a:rPr lang="en-US" altLang="en-US" sz="1200">
                <a:ea typeface="ＭＳ Ｐゴシック" charset="-128"/>
              </a:rPr>
              <a:pPr algn="r"/>
              <a:t>25</a:t>
            </a:fld>
            <a:endParaRPr lang="en-US" altLang="en-US" sz="120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B5CA5AE-3F5F-498D-84F3-56CC46E7DA00}" type="slidenum">
              <a:rPr lang="en-GB" altLang="en-US"/>
              <a:pPr/>
              <a:t>26</a:t>
            </a:fld>
            <a:endParaRPr lang="en-GB" altLang="en-US"/>
          </a:p>
        </p:txBody>
      </p:sp>
      <p:sp>
        <p:nvSpPr>
          <p:cNvPr id="71682" name="Slide Image Placeholder 1"/>
          <p:cNvSpPr>
            <a:spLocks noGrp="1" noRot="1" noChangeAspect="1" noTextEdit="1"/>
          </p:cNvSpPr>
          <p:nvPr>
            <p:ph type="sldImg"/>
          </p:nvPr>
        </p:nvSpPr>
        <p:spPr>
          <a:xfrm>
            <a:off x="852488" y="744538"/>
            <a:ext cx="4964112" cy="3722687"/>
          </a:xfrm>
          <a:ln/>
        </p:spPr>
      </p:sp>
      <p:sp>
        <p:nvSpPr>
          <p:cNvPr id="71683" name="Notes Placeholder 2"/>
          <p:cNvSpPr>
            <a:spLocks noGrp="1"/>
          </p:cNvSpPr>
          <p:nvPr>
            <p:ph type="body" idx="1"/>
          </p:nvPr>
        </p:nvSpPr>
        <p:spPr>
          <a:xfrm>
            <a:off x="666750" y="4714875"/>
            <a:ext cx="5335588" cy="4468813"/>
          </a:xfrm>
        </p:spPr>
        <p:txBody>
          <a:bodyPr/>
          <a:lstStyle/>
          <a:p>
            <a:pPr>
              <a:lnSpc>
                <a:spcPct val="80000"/>
              </a:lnSpc>
            </a:pPr>
            <a:r>
              <a:rPr lang="en-GB" altLang="en-US"/>
              <a:t>“</a:t>
            </a:r>
            <a:r>
              <a:rPr lang="en-GB" altLang="en-US" b="1"/>
              <a:t>The audit to be carried out.</a:t>
            </a:r>
            <a:r>
              <a:rPr lang="en-GB" altLang="en-US"/>
              <a:t> ”</a:t>
            </a:r>
          </a:p>
          <a:p>
            <a:pPr>
              <a:lnSpc>
                <a:spcPct val="80000"/>
              </a:lnSpc>
            </a:pPr>
            <a:endParaRPr lang="en-GB" altLang="en-US"/>
          </a:p>
          <a:p>
            <a:pPr>
              <a:lnSpc>
                <a:spcPct val="80000"/>
              </a:lnSpc>
            </a:pPr>
            <a:r>
              <a:rPr lang="en-GB" altLang="en-US"/>
              <a:t>“</a:t>
            </a:r>
            <a:r>
              <a:rPr lang="en-GB" altLang="en-US" b="1"/>
              <a:t>Public backing from donors for audit recommendations to be adopted and new wealth sharing agreement to include transparency requirements</a:t>
            </a:r>
            <a:r>
              <a:rPr lang="en-GB" altLang="en-US"/>
              <a:t>”</a:t>
            </a:r>
          </a:p>
          <a:p>
            <a:pPr>
              <a:lnSpc>
                <a:spcPct val="80000"/>
              </a:lnSpc>
            </a:pPr>
            <a:endParaRPr lang="en-GB" altLang="en-US"/>
          </a:p>
          <a:p>
            <a:pPr>
              <a:lnSpc>
                <a:spcPct val="80000"/>
              </a:lnSpc>
            </a:pPr>
            <a:r>
              <a:rPr lang="en-GB" altLang="en-US"/>
              <a:t>Activities</a:t>
            </a:r>
          </a:p>
          <a:p>
            <a:pPr>
              <a:lnSpc>
                <a:spcPct val="80000"/>
              </a:lnSpc>
            </a:pPr>
            <a:r>
              <a:rPr lang="en-GB" altLang="en-US" b="1"/>
              <a:t>Lobby US govt, IFIs, Sudan govt.</a:t>
            </a:r>
            <a:r>
              <a:rPr lang="en-GB" altLang="en-US"/>
              <a:t> Progress: Not carried out due to no audit.</a:t>
            </a:r>
          </a:p>
          <a:p>
            <a:pPr>
              <a:lnSpc>
                <a:spcPct val="80000"/>
              </a:lnSpc>
            </a:pPr>
            <a:endParaRPr lang="en-GB" altLang="en-US"/>
          </a:p>
          <a:p>
            <a:pPr>
              <a:lnSpc>
                <a:spcPct val="80000"/>
              </a:lnSpc>
            </a:pPr>
            <a:r>
              <a:rPr lang="en-GB" altLang="en-US"/>
              <a:t>Outputs</a:t>
            </a:r>
          </a:p>
          <a:p>
            <a:pPr>
              <a:lnSpc>
                <a:spcPct val="80000"/>
              </a:lnSpc>
            </a:pPr>
            <a:r>
              <a:rPr lang="en-GB" altLang="en-US" b="1"/>
              <a:t>Commitment from donors secured to press Sudanese govt, commitment from Sudanese govt secured to carry out audit / adopt recommendations.</a:t>
            </a:r>
            <a:r>
              <a:rPr lang="en-GB" altLang="en-US"/>
              <a:t> Progress: None due to lack of decision on audit from Sudanese govt.</a:t>
            </a:r>
          </a:p>
          <a:p>
            <a:pPr>
              <a:lnSpc>
                <a:spcPct val="80000"/>
              </a:lnSpc>
            </a:pPr>
            <a:endParaRPr lang="en-US" altLang="en-US"/>
          </a:p>
          <a:p>
            <a:pPr>
              <a:lnSpc>
                <a:spcPct val="80000"/>
              </a:lnSpc>
            </a:pPr>
            <a:r>
              <a:rPr lang="en-GB" altLang="en-US"/>
              <a:t>Progress towards both objectives</a:t>
            </a:r>
          </a:p>
          <a:p>
            <a:pPr>
              <a:lnSpc>
                <a:spcPct val="80000"/>
              </a:lnSpc>
            </a:pPr>
            <a:r>
              <a:rPr lang="en-GB" altLang="en-US"/>
              <a:t>None.</a:t>
            </a:r>
          </a:p>
          <a:p>
            <a:pPr>
              <a:lnSpc>
                <a:spcPct val="80000"/>
              </a:lnSpc>
            </a:pPr>
            <a:endParaRPr lang="en-GB" altLang="en-US"/>
          </a:p>
          <a:p>
            <a:pPr>
              <a:lnSpc>
                <a:spcPct val="80000"/>
              </a:lnSpc>
            </a:pPr>
            <a:endParaRPr lang="en-US" altLang="en-US"/>
          </a:p>
          <a:p>
            <a:endParaRPr lang="en-US" altLang="en-US"/>
          </a:p>
        </p:txBody>
      </p:sp>
      <p:sp>
        <p:nvSpPr>
          <p:cNvPr id="71684" name="Slide Number Placeholder 3"/>
          <p:cNvSpPr txBox="1">
            <a:spLocks noGrp="1"/>
          </p:cNvSpPr>
          <p:nvPr/>
        </p:nvSpPr>
        <p:spPr bwMode="auto">
          <a:xfrm>
            <a:off x="3776663" y="9429750"/>
            <a:ext cx="289083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a:fld id="{FB8CA706-9288-4C02-94BC-B71994BC8147}" type="slidenum">
              <a:rPr lang="en-US" altLang="en-US" sz="1200">
                <a:ea typeface="ＭＳ Ｐゴシック" charset="-128"/>
              </a:rPr>
              <a:pPr algn="r"/>
              <a:t>26</a:t>
            </a:fld>
            <a:endParaRPr lang="en-US" altLang="en-US" sz="120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62E05F-47EE-4A2C-B33F-4695AAEB3967}" type="slidenum">
              <a:rPr lang="en-GB" altLang="en-US"/>
              <a:pPr/>
              <a:t>2</a:t>
            </a:fld>
            <a:endParaRPr lang="en-GB" altLang="en-US"/>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GB" altLang="en-US"/>
              <a:t>If you’re a campaigner, the chances are that you want to change the world and make it a better place.  Assessing whether your campaign is making an impact – monitoring and evaluation – can help you do a better job of it. There is no one approach – what you do depends on what you want to know and why, your resources and expertise. </a:t>
            </a:r>
          </a:p>
          <a:p>
            <a:r>
              <a:rPr lang="en-GB" altLang="en-US"/>
              <a:t>In all cases, monitoring and evaluation can:</a:t>
            </a:r>
          </a:p>
          <a:p>
            <a:pPr>
              <a:buFontTx/>
              <a:buChar char="•"/>
            </a:pPr>
            <a:r>
              <a:rPr lang="en-GB" altLang="en-US"/>
              <a:t>Strengthen the impact your campaign can make</a:t>
            </a:r>
          </a:p>
          <a:p>
            <a:pPr>
              <a:buFontTx/>
              <a:buChar char="•"/>
            </a:pPr>
            <a:r>
              <a:rPr lang="en-GB" altLang="en-US"/>
              <a:t>Empower people and communities</a:t>
            </a:r>
          </a:p>
          <a:p>
            <a:pPr>
              <a:buFontTx/>
              <a:buChar char="•"/>
            </a:pPr>
            <a:r>
              <a:rPr lang="en-GB" altLang="en-US"/>
              <a:t>Promote wider learning</a:t>
            </a:r>
          </a:p>
          <a:p>
            <a:endParaRPr lang="en-GB" altLang="en-US"/>
          </a:p>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CFD2303-1A11-4144-9C22-058E224AD73A}" type="slidenum">
              <a:rPr lang="en-GB" altLang="en-US"/>
              <a:pPr/>
              <a:t>27</a:t>
            </a:fld>
            <a:endParaRPr lang="en-GB" altLang="en-US"/>
          </a:p>
        </p:txBody>
      </p:sp>
      <p:sp>
        <p:nvSpPr>
          <p:cNvPr id="73730" name="Slide Image Placeholder 1"/>
          <p:cNvSpPr>
            <a:spLocks noGrp="1" noRot="1" noChangeAspect="1" noTextEdit="1"/>
          </p:cNvSpPr>
          <p:nvPr>
            <p:ph type="sldImg"/>
          </p:nvPr>
        </p:nvSpPr>
        <p:spPr>
          <a:xfrm>
            <a:off x="852488" y="744538"/>
            <a:ext cx="4964112" cy="3722687"/>
          </a:xfrm>
          <a:ln/>
        </p:spPr>
      </p:sp>
      <p:sp>
        <p:nvSpPr>
          <p:cNvPr id="73731" name="Notes Placeholder 2"/>
          <p:cNvSpPr>
            <a:spLocks noGrp="1"/>
          </p:cNvSpPr>
          <p:nvPr>
            <p:ph type="body" idx="1"/>
          </p:nvPr>
        </p:nvSpPr>
        <p:spPr>
          <a:xfrm>
            <a:off x="666750" y="4714875"/>
            <a:ext cx="5335588" cy="4468813"/>
          </a:xfrm>
        </p:spPr>
        <p:txBody>
          <a:bodyPr/>
          <a:lstStyle/>
          <a:p>
            <a:pPr>
              <a:lnSpc>
                <a:spcPct val="80000"/>
              </a:lnSpc>
            </a:pPr>
            <a:endParaRPr lang="en-GB" altLang="en-US"/>
          </a:p>
          <a:p>
            <a:pPr>
              <a:lnSpc>
                <a:spcPct val="80000"/>
              </a:lnSpc>
            </a:pPr>
            <a:r>
              <a:rPr lang="en-GB" altLang="en-US" b="1"/>
              <a:t>Any contingency actions or course corrections?</a:t>
            </a:r>
            <a:endParaRPr lang="en-GB" altLang="en-US"/>
          </a:p>
          <a:p>
            <a:pPr>
              <a:lnSpc>
                <a:spcPct val="80000"/>
              </a:lnSpc>
            </a:pPr>
            <a:r>
              <a:rPr lang="en-GB" altLang="en-US"/>
              <a:t>Asked to comment on the drafting of South Sudan’s first ever petroleum policy</a:t>
            </a:r>
          </a:p>
          <a:p>
            <a:pPr>
              <a:lnSpc>
                <a:spcPct val="80000"/>
              </a:lnSpc>
            </a:pPr>
            <a:r>
              <a:rPr lang="en-GB" altLang="en-US"/>
              <a:t>Came across a satellite photography specialist and commissioned him to check out a tip off. Later publicised findings in a press release</a:t>
            </a:r>
          </a:p>
          <a:p>
            <a:pPr>
              <a:lnSpc>
                <a:spcPct val="80000"/>
              </a:lnSpc>
            </a:pPr>
            <a:r>
              <a:rPr lang="en-GB" altLang="en-US"/>
              <a:t>Unable to get visas for Sudan to engage with governments and companies</a:t>
            </a:r>
          </a:p>
          <a:p>
            <a:pPr>
              <a:lnSpc>
                <a:spcPct val="80000"/>
              </a:lnSpc>
            </a:pPr>
            <a:endParaRPr lang="en-GB" altLang="en-US"/>
          </a:p>
          <a:p>
            <a:pPr>
              <a:lnSpc>
                <a:spcPct val="80000"/>
              </a:lnSpc>
            </a:pPr>
            <a:r>
              <a:rPr lang="en-GB" altLang="en-US" b="1"/>
              <a:t>How was our overall progress?</a:t>
            </a:r>
            <a:endParaRPr lang="en-GB" altLang="en-US"/>
          </a:p>
          <a:p>
            <a:pPr>
              <a:lnSpc>
                <a:spcPct val="80000"/>
              </a:lnSpc>
            </a:pPr>
            <a:r>
              <a:rPr lang="en-US" altLang="en-US"/>
              <a:t>Some good progress on helping get the audit drafted and securing public calls for action. </a:t>
            </a:r>
          </a:p>
          <a:p>
            <a:pPr>
              <a:lnSpc>
                <a:spcPct val="80000"/>
              </a:lnSpc>
            </a:pPr>
            <a:r>
              <a:rPr lang="en-US" altLang="en-US"/>
              <a:t>Reputation improving.</a:t>
            </a:r>
          </a:p>
          <a:p>
            <a:pPr>
              <a:lnSpc>
                <a:spcPct val="80000"/>
              </a:lnSpc>
            </a:pPr>
            <a:r>
              <a:rPr lang="en-US" altLang="en-US"/>
              <a:t>Still disappointing slow rate of change with regards to getting an audit done before the referendum. </a:t>
            </a:r>
          </a:p>
          <a:p>
            <a:pPr>
              <a:lnSpc>
                <a:spcPct val="80000"/>
              </a:lnSpc>
            </a:pPr>
            <a:endParaRPr lang="en-GB" altLang="en-US"/>
          </a:p>
          <a:p>
            <a:pPr>
              <a:lnSpc>
                <a:spcPct val="80000"/>
              </a:lnSpc>
            </a:pPr>
            <a:r>
              <a:rPr lang="en-GB" altLang="en-US" b="1"/>
              <a:t>What kind of a difference were we making?</a:t>
            </a:r>
            <a:endParaRPr lang="en-GB" altLang="en-US"/>
          </a:p>
          <a:p>
            <a:pPr>
              <a:lnSpc>
                <a:spcPct val="80000"/>
              </a:lnSpc>
            </a:pPr>
            <a:r>
              <a:rPr lang="en-GB" altLang="en-US"/>
              <a:t>Positive </a:t>
            </a:r>
            <a:r>
              <a:rPr lang="en-US" altLang="en-US"/>
              <a:t>–</a:t>
            </a:r>
            <a:r>
              <a:rPr lang="en-GB" altLang="en-US"/>
              <a:t> in terms of positioning:</a:t>
            </a:r>
          </a:p>
          <a:p>
            <a:pPr>
              <a:lnSpc>
                <a:spcPct val="80000"/>
              </a:lnSpc>
            </a:pPr>
            <a:r>
              <a:rPr lang="en-GB" altLang="en-US"/>
              <a:t>Raising awareness of transparency issues in Sudan, as we have been way more effective at this than we ever hoped</a:t>
            </a:r>
          </a:p>
          <a:p>
            <a:pPr>
              <a:lnSpc>
                <a:spcPct val="80000"/>
              </a:lnSpc>
            </a:pPr>
            <a:r>
              <a:rPr lang="en-GB" altLang="en-US"/>
              <a:t>Working towards getting an audit carried out </a:t>
            </a:r>
          </a:p>
          <a:p>
            <a:pPr>
              <a:lnSpc>
                <a:spcPct val="80000"/>
              </a:lnSpc>
            </a:pPr>
            <a:r>
              <a:rPr lang="en-GB" altLang="en-US"/>
              <a:t>Being poised to influence South Sudan’s first ever petroleum policy</a:t>
            </a:r>
          </a:p>
          <a:p>
            <a:pPr>
              <a:lnSpc>
                <a:spcPct val="80000"/>
              </a:lnSpc>
            </a:pPr>
            <a:r>
              <a:rPr lang="en-GB" altLang="en-US"/>
              <a:t>Securing language in US appropriations act to get the govt to act on corruption issues in South Sudan</a:t>
            </a:r>
          </a:p>
          <a:p>
            <a:pPr>
              <a:lnSpc>
                <a:spcPct val="80000"/>
              </a:lnSpc>
            </a:pPr>
            <a:endParaRPr lang="en-GB" altLang="en-US"/>
          </a:p>
          <a:p>
            <a:pPr>
              <a:lnSpc>
                <a:spcPct val="80000"/>
              </a:lnSpc>
            </a:pPr>
            <a:r>
              <a:rPr lang="en-GB" altLang="en-US"/>
              <a:t>Negative:</a:t>
            </a:r>
          </a:p>
          <a:p>
            <a:pPr>
              <a:lnSpc>
                <a:spcPct val="80000"/>
              </a:lnSpc>
            </a:pPr>
            <a:r>
              <a:rPr lang="en-GB" altLang="en-US"/>
              <a:t>Delays in getting visas!</a:t>
            </a:r>
          </a:p>
          <a:p>
            <a:pPr>
              <a:lnSpc>
                <a:spcPct val="80000"/>
              </a:lnSpc>
            </a:pPr>
            <a:endParaRPr lang="en-GB" altLang="en-US"/>
          </a:p>
          <a:p>
            <a:pPr>
              <a:lnSpc>
                <a:spcPct val="80000"/>
              </a:lnSpc>
            </a:pPr>
            <a:endParaRPr lang="en-US" altLang="en-US"/>
          </a:p>
          <a:p>
            <a:pPr>
              <a:lnSpc>
                <a:spcPct val="80000"/>
              </a:lnSpc>
            </a:pPr>
            <a:endParaRPr lang="en-GB" altLang="en-US" b="1"/>
          </a:p>
          <a:p>
            <a:pPr>
              <a:lnSpc>
                <a:spcPct val="80000"/>
              </a:lnSpc>
            </a:pPr>
            <a:endParaRPr lang="en-GB" altLang="en-US" b="1"/>
          </a:p>
          <a:p>
            <a:pPr>
              <a:lnSpc>
                <a:spcPct val="80000"/>
              </a:lnSpc>
            </a:pPr>
            <a:r>
              <a:rPr lang="en-GB" altLang="en-US" b="1"/>
              <a:t>What we didn</a:t>
            </a:r>
            <a:r>
              <a:rPr lang="en-US" altLang="en-US" b="1"/>
              <a:t>’</a:t>
            </a:r>
            <a:r>
              <a:rPr lang="en-GB" altLang="en-US" b="1"/>
              <a:t>t expect</a:t>
            </a:r>
          </a:p>
          <a:p>
            <a:pPr>
              <a:lnSpc>
                <a:spcPct val="80000"/>
              </a:lnSpc>
            </a:pPr>
            <a:r>
              <a:rPr lang="en-GB" altLang="en-US" b="1"/>
              <a:t>Satellite specialist with Sudan and petroelum experience, asked him to check out a ti off about oil exploration we’d heard about happening in Darfur</a:t>
            </a:r>
          </a:p>
          <a:p>
            <a:pPr>
              <a:lnSpc>
                <a:spcPct val="80000"/>
              </a:lnSpc>
            </a:pPr>
            <a:endParaRPr lang="en-GB" altLang="en-US" b="1"/>
          </a:p>
          <a:p>
            <a:pPr>
              <a:lnSpc>
                <a:spcPct val="80000"/>
              </a:lnSpc>
            </a:pPr>
            <a:r>
              <a:rPr lang="en-GB" altLang="en-US" b="1"/>
              <a:t>Any strategic changes to make going forwards?</a:t>
            </a:r>
          </a:p>
          <a:p>
            <a:pPr>
              <a:lnSpc>
                <a:spcPct val="80000"/>
              </a:lnSpc>
            </a:pPr>
            <a:r>
              <a:rPr lang="en-GB" altLang="en-US"/>
              <a:t>New objective: Southern Sudan enacts legislation that requires companies to publish what they pay.  Confirmation by Dec 2011</a:t>
            </a:r>
          </a:p>
          <a:p>
            <a:pPr>
              <a:lnSpc>
                <a:spcPct val="80000"/>
              </a:lnSpc>
            </a:pPr>
            <a:r>
              <a:rPr lang="en-GB" altLang="en-US"/>
              <a:t>New activity: Input into South Sudan petroleum policy. Drafting to start “soon” but could last as long as 9 months. Desired result: legislation requires companies to publish what they pay  </a:t>
            </a:r>
          </a:p>
          <a:p>
            <a:endParaRPr lang="en-US" altLang="en-US"/>
          </a:p>
        </p:txBody>
      </p:sp>
      <p:sp>
        <p:nvSpPr>
          <p:cNvPr id="73732" name="Slide Number Placeholder 3"/>
          <p:cNvSpPr txBox="1">
            <a:spLocks noGrp="1"/>
          </p:cNvSpPr>
          <p:nvPr/>
        </p:nvSpPr>
        <p:spPr bwMode="auto">
          <a:xfrm>
            <a:off x="3776663" y="9429750"/>
            <a:ext cx="289083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a:fld id="{C60E3CD1-9734-4382-961C-33FE14818016}" type="slidenum">
              <a:rPr lang="en-US" altLang="en-US" sz="1200">
                <a:ea typeface="ＭＳ Ｐゴシック" charset="-128"/>
              </a:rPr>
              <a:pPr algn="r"/>
              <a:t>27</a:t>
            </a:fld>
            <a:endParaRPr lang="en-US" altLang="en-US" sz="120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7D56E3C-4958-46C0-9FBC-F2ED56C4040B}" type="slidenum">
              <a:rPr lang="en-GB" altLang="en-US"/>
              <a:pPr/>
              <a:t>28</a:t>
            </a:fld>
            <a:endParaRPr lang="en-GB" altLang="en-US"/>
          </a:p>
        </p:txBody>
      </p:sp>
      <p:sp>
        <p:nvSpPr>
          <p:cNvPr id="75778" name="Slide Image Placeholder 1"/>
          <p:cNvSpPr>
            <a:spLocks noGrp="1" noRot="1" noChangeAspect="1" noTextEdit="1"/>
          </p:cNvSpPr>
          <p:nvPr>
            <p:ph type="sldImg"/>
          </p:nvPr>
        </p:nvSpPr>
        <p:spPr>
          <a:xfrm>
            <a:off x="852488" y="744538"/>
            <a:ext cx="4964112" cy="3722687"/>
          </a:xfrm>
          <a:ln/>
        </p:spPr>
      </p:sp>
      <p:sp>
        <p:nvSpPr>
          <p:cNvPr id="3" name="Notes Placeholder 2"/>
          <p:cNvSpPr>
            <a:spLocks noGrp="1"/>
          </p:cNvSpPr>
          <p:nvPr>
            <p:ph type="body" idx="1"/>
          </p:nvPr>
        </p:nvSpPr>
        <p:spPr/>
        <p:txBody>
          <a:bodyPr>
            <a:normAutofit/>
          </a:bodyPr>
          <a:lstStyle/>
          <a:p>
            <a:pPr>
              <a:lnSpc>
                <a:spcPct val="90000"/>
              </a:lnSpc>
            </a:pPr>
            <a:r>
              <a:rPr lang="en-US" altLang="en-US"/>
              <a:t>So what were the pieces of evidence that would help us make out the picture of how effective we are being?</a:t>
            </a:r>
          </a:p>
          <a:p>
            <a:pPr>
              <a:lnSpc>
                <a:spcPct val="90000"/>
              </a:lnSpc>
            </a:pPr>
            <a:endParaRPr lang="en-US" altLang="en-US"/>
          </a:p>
          <a:p>
            <a:pPr>
              <a:lnSpc>
                <a:spcPct val="90000"/>
              </a:lnSpc>
            </a:pPr>
            <a:r>
              <a:rPr lang="en-US" altLang="en-US"/>
              <a:t>Remember that we have been the only group calling for transparency in figures as vital to ongoing peace.</a:t>
            </a:r>
          </a:p>
          <a:p>
            <a:pPr>
              <a:lnSpc>
                <a:spcPct val="90000"/>
              </a:lnSpc>
            </a:pPr>
            <a:endParaRPr lang="en-US" altLang="en-US"/>
          </a:p>
          <a:p>
            <a:pPr lvl="1">
              <a:lnSpc>
                <a:spcPct val="70000"/>
              </a:lnSpc>
            </a:pPr>
            <a:r>
              <a:rPr lang="en-GB" altLang="en-US" sz="1400" b="1"/>
              <a:t>Senior political figures in South Sudan</a:t>
            </a:r>
            <a:r>
              <a:rPr lang="en-GB" altLang="en-US" sz="1400"/>
              <a:t> call for transparency in oil figures, e.g.  "[The North] are rejecting any kind of transparency and there is a complete absence and exclusion of southern Sudan and its representatives from the management and selling of this Sudanese product" GOSS Minister</a:t>
            </a:r>
            <a:endParaRPr lang="en-GB" altLang="en-US" sz="1400" b="1"/>
          </a:p>
          <a:p>
            <a:pPr lvl="1">
              <a:lnSpc>
                <a:spcPct val="70000"/>
              </a:lnSpc>
            </a:pPr>
            <a:r>
              <a:rPr lang="en-GB" altLang="en-US" sz="1400" b="1"/>
              <a:t>International groups</a:t>
            </a:r>
            <a:r>
              <a:rPr lang="en-GB" altLang="en-US" sz="1400"/>
              <a:t>: Assessment and Evaluation Commission reports talk about the wealth sharing aspects of the CPA being implemented well, implying that talk here of transparency issues was probably down to Global Witness.  </a:t>
            </a:r>
          </a:p>
          <a:p>
            <a:pPr lvl="1">
              <a:lnSpc>
                <a:spcPct val="70000"/>
              </a:lnSpc>
            </a:pPr>
            <a:r>
              <a:rPr lang="en-GB" altLang="en-US" sz="1400" b="1"/>
              <a:t>UK government</a:t>
            </a:r>
            <a:r>
              <a:rPr lang="en-GB" altLang="en-US" sz="1400"/>
              <a:t>: UK’s Africa Minister, Glenys Kinnock, visits Sudan and calls for agreement on a fair distribution of oil revenues. We lobbied FCO staff in advance of this trip and ensured that Glenys Kinnock was briefed on </a:t>
            </a:r>
            <a:r>
              <a:rPr lang="en-GB" altLang="en-US" sz="1400" i="1"/>
              <a:t>Fuelling Mistrust.</a:t>
            </a:r>
            <a:r>
              <a:rPr lang="en-GB" altLang="en-US" sz="1400"/>
              <a:t> </a:t>
            </a:r>
          </a:p>
          <a:p>
            <a:pPr lvl="1">
              <a:lnSpc>
                <a:spcPct val="70000"/>
              </a:lnSpc>
            </a:pPr>
            <a:r>
              <a:rPr lang="en-GB" altLang="en-US" sz="1400" b="1"/>
              <a:t>Several Lords </a:t>
            </a:r>
            <a:r>
              <a:rPr lang="en-GB" altLang="en-US" sz="1400"/>
              <a:t>call for more transparency/need for an oil audit and reference Global Witness and/or Fuelling Mistrust. </a:t>
            </a:r>
          </a:p>
          <a:p>
            <a:pPr lvl="1">
              <a:lnSpc>
                <a:spcPct val="70000"/>
              </a:lnSpc>
            </a:pPr>
            <a:r>
              <a:rPr lang="en-GB" altLang="en-US" sz="1400" b="1"/>
              <a:t>Sudanese United government energy minister </a:t>
            </a:r>
            <a:r>
              <a:rPr lang="en-GB" altLang="en-US" sz="1400"/>
              <a:t>invites GW to Khartoum to inspect the oil books, in a live TV debate with our Sudan campaigner on BBC Arabic</a:t>
            </a:r>
            <a:r>
              <a:rPr lang="en-US" altLang="en-US" sz="1400"/>
              <a:t>  TV</a:t>
            </a:r>
            <a:endParaRPr lang="en-GB" altLang="en-US" sz="1400"/>
          </a:p>
          <a:p>
            <a:pPr>
              <a:lnSpc>
                <a:spcPct val="90000"/>
              </a:lnSpc>
            </a:pPr>
            <a:endParaRPr lang="en-US" altLang="en-US"/>
          </a:p>
        </p:txBody>
      </p:sp>
      <p:sp>
        <p:nvSpPr>
          <p:cNvPr id="75780" name="Slide Number Placeholder 3"/>
          <p:cNvSpPr txBox="1">
            <a:spLocks noGrp="1"/>
          </p:cNvSpPr>
          <p:nvPr/>
        </p:nvSpPr>
        <p:spPr bwMode="auto">
          <a:xfrm>
            <a:off x="3776663" y="9429750"/>
            <a:ext cx="289083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a:fld id="{DB78F924-D3F0-44BF-861B-AE5B31F00BAE}" type="slidenum">
              <a:rPr lang="en-US" altLang="en-US" sz="1200">
                <a:ea typeface="ＭＳ Ｐゴシック" charset="-128"/>
              </a:rPr>
              <a:pPr algn="r"/>
              <a:t>28</a:t>
            </a:fld>
            <a:endParaRPr lang="en-US" altLang="en-US" sz="120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2BA824-9F45-4C3E-A49B-B15E353FCBEA}" type="slidenum">
              <a:rPr lang="en-GB" altLang="en-US"/>
              <a:pPr/>
              <a:t>32</a:t>
            </a:fld>
            <a:endParaRPr lang="en-GB" altLang="en-US"/>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GB" altLang="en-US"/>
              <a:t>Monitoring and evaluating your campaign is not and easy process.  It can be time consuming and you may feel that you do not have the resources to carry out this process.  To make this process more straightforward consider the information you can tap into which could help simplify this process.</a:t>
            </a:r>
          </a:p>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7992D-D378-44D9-B3BC-B69FB234137C}" type="slidenum">
              <a:rPr lang="en-GB" altLang="en-US"/>
              <a:pPr/>
              <a:t>33</a:t>
            </a:fld>
            <a:endParaRPr lang="en-GB" altLang="en-US"/>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A1365F-9975-48AB-9A5E-83690CD23B4E}" type="slidenum">
              <a:rPr lang="en-GB" altLang="en-US"/>
              <a:pPr/>
              <a:t>3</a:t>
            </a:fld>
            <a:endParaRPr lang="en-GB" altLang="en-US"/>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GB" altLang="en-US"/>
              <a:t>M&amp;E can be a valuable part of your campaign:</a:t>
            </a:r>
          </a:p>
          <a:p>
            <a:pPr>
              <a:buFontTx/>
              <a:buChar char="•"/>
            </a:pPr>
            <a:r>
              <a:rPr lang="en-GB" altLang="en-US"/>
              <a:t>In development and planning stages to check that assumptions on which the campaign is built are sound and take into account the challenges you are facing</a:t>
            </a:r>
          </a:p>
          <a:p>
            <a:pPr>
              <a:buFontTx/>
              <a:buChar char="•"/>
            </a:pPr>
            <a:r>
              <a:rPr lang="en-GB" altLang="en-US"/>
              <a:t>During campaign delivery /implementation to measure progress against expectations and allow you to adjust your approach accordingly</a:t>
            </a:r>
          </a:p>
          <a:p>
            <a:pPr>
              <a:buFontTx/>
              <a:buChar char="•"/>
            </a:pPr>
            <a:r>
              <a:rPr lang="en-GB" altLang="en-US"/>
              <a:t>At the end of the campaign to draw out the learning for future work</a:t>
            </a:r>
          </a:p>
          <a:p>
            <a:endParaRPr lang="en-GB" altLang="en-US"/>
          </a:p>
          <a:p>
            <a:pPr>
              <a:buFontTx/>
              <a:buChar char="•"/>
            </a:pPr>
            <a:endParaRPr lang="en-GB" altLang="en-US"/>
          </a:p>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9DE644-FC7A-471F-8023-ECD8882773BA}" type="slidenum">
              <a:rPr lang="en-GB" altLang="en-US"/>
              <a:pPr/>
              <a:t>4</a:t>
            </a:fld>
            <a:endParaRPr lang="en-GB" alt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pPr>
              <a:lnSpc>
                <a:spcPct val="90000"/>
              </a:lnSpc>
            </a:pPr>
            <a:r>
              <a:rPr lang="en-GB" altLang="en-US"/>
              <a:t>M&amp;E is not always a straightforward or simple undertaking - change is complex. Trying to prove causal links between campaign activities and certain social transformations ignores this complexity.</a:t>
            </a:r>
          </a:p>
          <a:p>
            <a:pPr>
              <a:lnSpc>
                <a:spcPct val="90000"/>
              </a:lnSpc>
            </a:pPr>
            <a:r>
              <a:rPr lang="en-GB" altLang="en-US"/>
              <a:t>However, by adhering to some key principles, M&amp;E should be a manageable and positive process for all involved:</a:t>
            </a:r>
          </a:p>
          <a:p>
            <a:pPr>
              <a:lnSpc>
                <a:spcPct val="90000"/>
              </a:lnSpc>
              <a:buFontTx/>
              <a:buChar char="•"/>
            </a:pPr>
            <a:r>
              <a:rPr lang="en-GB" altLang="en-US"/>
              <a:t>Instead of looking for proof, look to build evidence that could reasonably be used to assert a connection between your activities and subsequent social and policy change i.e. </a:t>
            </a:r>
            <a:r>
              <a:rPr lang="en-GB" altLang="en-US" i="1"/>
              <a:t>“if it quacks and has feathers, it’s probably a duck” (Good Campaigns Guide, NCVO, 2005)</a:t>
            </a:r>
          </a:p>
          <a:p>
            <a:pPr>
              <a:lnSpc>
                <a:spcPct val="90000"/>
              </a:lnSpc>
              <a:buFontTx/>
              <a:buChar char="•"/>
            </a:pPr>
            <a:r>
              <a:rPr lang="en-GB" altLang="en-US"/>
              <a:t>Outcomes are more important that outputs – it is important to measure the effects and not the effort i.e. activities when assessing impact. Be clear about when you’re assessing effectiveness or efficiency.</a:t>
            </a:r>
          </a:p>
          <a:p>
            <a:pPr>
              <a:lnSpc>
                <a:spcPct val="90000"/>
              </a:lnSpc>
              <a:buFontTx/>
              <a:buChar char="•"/>
            </a:pPr>
            <a:r>
              <a:rPr lang="en-GB" altLang="en-US"/>
              <a:t>Measure the important things, not the easy things – it is understandable that outputs (the number of events, letters) are easier to measure than outcomes (what happens because of this activity). These are more easily in the control of the campaign but can have a negative impact if focus on achieving change is distorted.</a:t>
            </a:r>
          </a:p>
          <a:p>
            <a:pPr>
              <a:lnSpc>
                <a:spcPct val="90000"/>
              </a:lnSpc>
              <a:buFontTx/>
              <a:buChar char="•"/>
            </a:pPr>
            <a:r>
              <a:rPr lang="en-GB" altLang="en-US"/>
              <a:t>Keep it simple and user-friendly – develop a small number of indicators to substantively capture changes in the situation. A system for monitoring these changes needs to be built into the campaign plan.</a:t>
            </a:r>
          </a:p>
          <a:p>
            <a:pPr>
              <a:lnSpc>
                <a:spcPct val="90000"/>
              </a:lnSpc>
            </a:pPr>
            <a:r>
              <a:rPr lang="en-GB" altLang="en-US"/>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CAEF83-27C1-4AB3-A51D-5D6686D4EB25}" type="slidenum">
              <a:rPr lang="en-GB" altLang="en-US"/>
              <a:pPr/>
              <a:t>5</a:t>
            </a:fld>
            <a:endParaRPr lang="en-GB" altLang="en-US"/>
          </a:p>
        </p:txBody>
      </p:sp>
      <p:sp>
        <p:nvSpPr>
          <p:cNvPr id="14338" name="Rectangle 2"/>
          <p:cNvSpPr>
            <a:spLocks noRot="1" noChangeArrowheads="1" noTextEdit="1"/>
          </p:cNvSpPr>
          <p:nvPr>
            <p:ph type="sldImg"/>
          </p:nvPr>
        </p:nvSpPr>
        <p:spPr>
          <a:ln/>
        </p:spPr>
      </p:sp>
      <p:sp>
        <p:nvSpPr>
          <p:cNvPr id="14339" name="Rectangle 3"/>
          <p:cNvSpPr>
            <a:spLocks noGrp="1" noChangeArrowheads="1"/>
          </p:cNvSpPr>
          <p:nvPr>
            <p:ph type="body" idx="1"/>
          </p:nvPr>
        </p:nvSpPr>
        <p:spPr/>
        <p:txBody>
          <a:bodyPr/>
          <a:lstStyle/>
          <a:p>
            <a:pPr>
              <a:buFontTx/>
              <a:buChar char="•"/>
            </a:pPr>
            <a:r>
              <a:rPr lang="en-GB" altLang="en-US"/>
              <a:t>The most sensible starting point is that some information is better than none at all. Taking steps towards enhancing learning and accountability is better than saying it’s too difficult so there’s no point in trying. </a:t>
            </a:r>
            <a:r>
              <a:rPr lang="en-GB" altLang="en-US" i="1"/>
              <a:t>“It’s not the purity of the process that’s important, it’s the quality of the thinking” </a:t>
            </a:r>
            <a:r>
              <a:rPr lang="en-GB" altLang="en-US"/>
              <a:t> (Is your campaign making a difference? NCVO, 2008)</a:t>
            </a:r>
          </a:p>
          <a:p>
            <a:pPr>
              <a:buFontTx/>
              <a:buChar char="•"/>
            </a:pPr>
            <a:r>
              <a:rPr lang="en-GB" altLang="en-US"/>
              <a:t>Establish the link to action – whilst m&amp;e can negatively be seen as mechanism of control (e.g. as a means to satisfy the requirements of donors or senior managers) which has it’s place in some circumstances, in our view it is an important part of organisational learning and thus should be one of the overarching goals. This is why it is important to make use of information collected whilst the campaign is running, and not just information gathered at the end. This requires a light, simple, flexible approach to collecting information, forming part of a cycle of action – reflection - action. </a:t>
            </a:r>
          </a:p>
          <a:p>
            <a:pPr>
              <a:buFontTx/>
              <a:buChar char="•"/>
            </a:pPr>
            <a:r>
              <a:rPr lang="en-GB" altLang="en-US"/>
              <a:t>Effective m&amp;e requires internal leadership, clarity over roles and responsibilities, and a learning culture that promotes critical thinking and recognises information about both success and failure as valuable information. Someone must be responsible for not only collecting information, but to make time in the daily life of the campaign for reflection. These can sometimes be merged into existing processes, e.g. monthly supervisions between staff and managers, or team meetings and planning meetings with staff and partners.</a:t>
            </a:r>
          </a:p>
          <a:p>
            <a:pPr>
              <a:buFontTx/>
              <a:buChar char="•"/>
            </a:pPr>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A9F367-8B9E-493C-AA0A-FFB0BA61AD96}" type="slidenum">
              <a:rPr lang="en-GB" altLang="en-US"/>
              <a:pPr/>
              <a:t>6</a:t>
            </a:fld>
            <a:endParaRPr lang="en-GB" altLang="en-US"/>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GB" altLang="en-US"/>
              <a:t>Campaigners seek to make the world a better place through challenging the status quo and taking on vested interests in order to secure social and political change that improves people’s lives. In it’s simplest terms, the process could look like this:</a:t>
            </a:r>
          </a:p>
          <a:p>
            <a:pPr>
              <a:buFontTx/>
              <a:buChar char="•"/>
            </a:pPr>
            <a:r>
              <a:rPr lang="en-GB" altLang="en-US"/>
              <a:t>The campaign – social and political efforts and changes secured – improvements in people’s lives</a:t>
            </a:r>
          </a:p>
          <a:p>
            <a:r>
              <a:rPr lang="en-GB" altLang="en-US"/>
              <a:t>The same process can be represented in the following terms:</a:t>
            </a:r>
          </a:p>
          <a:p>
            <a:pPr>
              <a:buFontTx/>
              <a:buChar char="•"/>
            </a:pPr>
            <a:r>
              <a:rPr lang="en-GB" altLang="en-US"/>
              <a:t>Activities/ outputs – outcomes – impact.</a:t>
            </a:r>
          </a:p>
          <a:p>
            <a:r>
              <a:rPr lang="en-GB" altLang="en-US"/>
              <a:t>Whatever terms are used, the basic idea is the same: campaigning is a purposeful activity with an underlying logic: that well-organised activities will contribute to impact. Of course, change does not happen in a linear fashion, but the exponential power of this simple formula lies at the heart of campaigning as a force for wonderful and startling change.</a:t>
            </a:r>
          </a:p>
          <a:p>
            <a:endParaRPr lang="en-GB" altLang="en-US"/>
          </a:p>
          <a:p>
            <a:endParaRPr lang="en-GB" altLang="en-US"/>
          </a:p>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8176BE-EFDB-4CCC-B2A9-E9B387EEBA96}" type="slidenum">
              <a:rPr lang="en-GB" altLang="en-US"/>
              <a:pPr/>
              <a:t>7</a:t>
            </a:fld>
            <a:endParaRPr lang="en-GB" altLang="en-US"/>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pPr marL="228600" indent="-228600">
              <a:lnSpc>
                <a:spcPct val="90000"/>
              </a:lnSpc>
            </a:pPr>
            <a:r>
              <a:rPr lang="en-GB" altLang="en-US"/>
              <a:t>Identifying and being clear about the purpose if m&amp;e, this could</a:t>
            </a:r>
          </a:p>
          <a:p>
            <a:pPr marL="685800" lvl="1" indent="-228600">
              <a:lnSpc>
                <a:spcPct val="90000"/>
              </a:lnSpc>
              <a:buFontTx/>
              <a:buChar char="•"/>
            </a:pPr>
            <a:r>
              <a:rPr lang="en-GB" altLang="en-US"/>
              <a:t>Improve decision making and impact</a:t>
            </a:r>
          </a:p>
          <a:p>
            <a:pPr marL="685800" lvl="1" indent="-228600">
              <a:lnSpc>
                <a:spcPct val="90000"/>
              </a:lnSpc>
              <a:buFontTx/>
              <a:buChar char="•"/>
            </a:pPr>
            <a:r>
              <a:rPr lang="en-GB" altLang="en-US"/>
              <a:t>Promote learning</a:t>
            </a:r>
          </a:p>
          <a:p>
            <a:pPr marL="685800" lvl="1" indent="-228600">
              <a:lnSpc>
                <a:spcPct val="90000"/>
              </a:lnSpc>
              <a:buFontTx/>
              <a:buChar char="•"/>
            </a:pPr>
            <a:r>
              <a:rPr lang="en-GB" altLang="en-US"/>
              <a:t>Ensure accountability to stakeholders</a:t>
            </a:r>
          </a:p>
          <a:p>
            <a:pPr marL="685800" lvl="1" indent="-228600">
              <a:lnSpc>
                <a:spcPct val="90000"/>
              </a:lnSpc>
              <a:buFontTx/>
              <a:buChar char="•"/>
            </a:pPr>
            <a:r>
              <a:rPr lang="en-GB" altLang="en-US"/>
              <a:t>Influence targets</a:t>
            </a:r>
          </a:p>
          <a:p>
            <a:pPr marL="685800" lvl="1" indent="-228600">
              <a:lnSpc>
                <a:spcPct val="90000"/>
              </a:lnSpc>
              <a:buFontTx/>
              <a:buChar char="•"/>
            </a:pPr>
            <a:r>
              <a:rPr lang="en-GB" altLang="en-US"/>
              <a:t>Motivate campaigners</a:t>
            </a:r>
          </a:p>
          <a:p>
            <a:pPr marL="228600" indent="-228600">
              <a:lnSpc>
                <a:spcPct val="90000"/>
              </a:lnSpc>
              <a:buFontTx/>
              <a:buAutoNum type="arabicPeriod"/>
            </a:pPr>
            <a:r>
              <a:rPr lang="en-GB" altLang="en-US"/>
              <a:t>You should identify what you want to know, and why you want to know it, before you start to think about how you want to do it.</a:t>
            </a:r>
          </a:p>
          <a:p>
            <a:pPr marL="228600" indent="-228600">
              <a:lnSpc>
                <a:spcPct val="90000"/>
              </a:lnSpc>
              <a:buFontTx/>
              <a:buAutoNum type="arabicPeriod"/>
            </a:pPr>
            <a:r>
              <a:rPr lang="en-GB" altLang="en-US"/>
              <a:t>Identifying purpose should help you to identify who should be involved/consulted, but you may need to keep coming back to this. We strongly recommend that you involve beneficiary groups at key stages, because a campaign cannot be judged to be a success or failure if the criteria, perceptions and judgement of those the campaign is aiming to benefit are not taken into account. </a:t>
            </a:r>
          </a:p>
          <a:p>
            <a:pPr marL="228600" indent="-228600">
              <a:lnSpc>
                <a:spcPct val="90000"/>
              </a:lnSpc>
              <a:buFontTx/>
              <a:buAutoNum type="arabicPeriod"/>
            </a:pPr>
            <a:r>
              <a:rPr lang="en-GB" altLang="en-US"/>
              <a:t>Focus is key – keeping the m&amp;e manageable but potentially exploring not only campaign outcomes and impact, but also ways of working. </a:t>
            </a:r>
          </a:p>
          <a:p>
            <a:pPr marL="228600" indent="-228600">
              <a:lnSpc>
                <a:spcPct val="90000"/>
              </a:lnSpc>
              <a:buFontTx/>
              <a:buAutoNum type="arabicPeriod"/>
            </a:pPr>
            <a:r>
              <a:rPr lang="en-GB" altLang="en-US"/>
              <a:t>What you want to know will be determined by your purpose and focus</a:t>
            </a:r>
          </a:p>
          <a:p>
            <a:pPr marL="228600" indent="-228600">
              <a:lnSpc>
                <a:spcPct val="90000"/>
              </a:lnSpc>
              <a:buFontTx/>
              <a:buAutoNum type="arabicPeriod"/>
            </a:pPr>
            <a:r>
              <a:rPr lang="en-GB" altLang="en-US"/>
              <a:t>Generally, you should be looking to gather evidence from a range of internal and external sources, using a mix of different techniques.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9EB254-05D6-43D7-9F98-E0B70FC28C43}" type="slidenum">
              <a:rPr lang="en-GB" altLang="en-US"/>
              <a:pPr/>
              <a:t>8</a:t>
            </a:fld>
            <a:endParaRPr lang="en-GB" altLang="en-US"/>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pPr>
              <a:lnSpc>
                <a:spcPct val="90000"/>
              </a:lnSpc>
              <a:buFontTx/>
              <a:buChar char="•"/>
            </a:pPr>
            <a:r>
              <a:rPr lang="en-GB" altLang="en-US" sz="1000"/>
              <a:t>Set clear change objectives – having a clear campaign design and plan is a fundamental part of assessing impact. Key to this is having clear, well thought out campaign goals, objectives and activities. Without this it will be difficult to assess progress and achievements, to measure against the steps that should be taken to achieve the overall goal or aim, and to understand what is and isn’t working well. These objectives should be based on a plausible hypothesis of how you think change will occur.</a:t>
            </a:r>
          </a:p>
          <a:p>
            <a:pPr>
              <a:lnSpc>
                <a:spcPct val="90000"/>
              </a:lnSpc>
              <a:buFontTx/>
              <a:buChar char="•"/>
            </a:pPr>
            <a:r>
              <a:rPr lang="en-GB" altLang="en-US" sz="1000"/>
              <a:t>Identifying capacity and resources and building m&amp;e into campaign planning can ensure that the m&amp;e systems deigned are realistic and achievable i.e. in terms of time committed to recording monitoring information.</a:t>
            </a:r>
          </a:p>
          <a:p>
            <a:pPr>
              <a:lnSpc>
                <a:spcPct val="90000"/>
              </a:lnSpc>
              <a:buFontTx/>
              <a:buChar char="•"/>
            </a:pPr>
            <a:r>
              <a:rPr lang="en-GB" altLang="en-US" sz="1000"/>
              <a:t>Identify indicators and build a critical mass of evidence – both qualitative and quantitative. It is unlikely that any one indicator or one view will be sufficient to demonstrate the effects of a particular campaign. Taken together, a range of evidence can offer more than the sum of its parts.</a:t>
            </a:r>
          </a:p>
          <a:p>
            <a:pPr>
              <a:lnSpc>
                <a:spcPct val="90000"/>
              </a:lnSpc>
              <a:buFontTx/>
              <a:buChar char="•"/>
            </a:pPr>
            <a:r>
              <a:rPr lang="en-GB" altLang="en-US" sz="1000"/>
              <a:t>It is helpful to map out the sources you will go to and the techniques that could be used to collect the information. In doing so it would be helpful to explore a mix of information and sources to ‘triangualte’ i.e. use multiple sources, quant and qual, and anecdotal information.</a:t>
            </a:r>
          </a:p>
          <a:p>
            <a:pPr>
              <a:lnSpc>
                <a:spcPct val="90000"/>
              </a:lnSpc>
              <a:buFontTx/>
              <a:buChar char="•"/>
            </a:pPr>
            <a:endParaRPr lang="en-GB" altLang="en-US" sz="1000"/>
          </a:p>
          <a:p>
            <a:pPr>
              <a:lnSpc>
                <a:spcPct val="90000"/>
              </a:lnSpc>
            </a:pPr>
            <a:r>
              <a:rPr lang="en-GB" altLang="en-US" sz="1000"/>
              <a:t>CASE EXEMPLAR: The Disability Rights Commission tracked and shared information on campaign progress through a forum they set up with campaigners in disability and health related organisations. When the DRC launched their DOJO transport campaign, for example, they discussed their ideas with the Forum and what they wanted to achieve. Through discussing their approach with other organisations – specifically responding to detailed questions about how they were planning to engage with young people – they realised they needed to go back to the drawing board on some aspects of the campaign to make sure they weren’t missing anything out.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02D77-8168-4333-9C7E-2F8FB0F686B4}" type="slidenum">
              <a:rPr lang="en-GB" altLang="en-US"/>
              <a:pPr/>
              <a:t>9</a:t>
            </a:fld>
            <a:endParaRPr lang="en-GB" alt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GB" altLang="en-US"/>
              <a:t>The simplest approach to m&amp;e is creating occasional spaces for reflection within the campaign where relevant staff and volunteers can sit down together to discuss key questions and identify clear and achievable recommendations for future working. It is important that space for reflection is created throughout the campaign and not just at the end. This could include questions such as:</a:t>
            </a:r>
          </a:p>
          <a:p>
            <a:pPr>
              <a:buFontTx/>
              <a:buChar char="•"/>
            </a:pPr>
            <a:r>
              <a:rPr lang="en-GB" altLang="en-US"/>
              <a:t>what are we doing well and what should we continue doing? </a:t>
            </a:r>
          </a:p>
          <a:p>
            <a:pPr>
              <a:buFontTx/>
              <a:buChar char="•"/>
            </a:pPr>
            <a:r>
              <a:rPr lang="en-GB" altLang="en-US"/>
              <a:t>What are we doing ‘okay’ or badly and what can we improve?</a:t>
            </a:r>
          </a:p>
          <a:p>
            <a:pPr>
              <a:buFontTx/>
              <a:buChar char="•"/>
            </a:pPr>
            <a:r>
              <a:rPr lang="en-GB" altLang="en-US"/>
              <a:t>What was supposed to happen, what actually happened and why were they different? </a:t>
            </a:r>
          </a:p>
          <a:p>
            <a:pPr>
              <a:buFontTx/>
              <a:buChar char="•"/>
            </a:pPr>
            <a:r>
              <a:rPr lang="en-GB" altLang="en-US"/>
              <a:t>In what ways has our understanding about the situation deepened or changed?</a:t>
            </a:r>
          </a:p>
          <a:p>
            <a:endParaRPr lang="en-GB" altLang="en-US"/>
          </a:p>
          <a:p>
            <a:r>
              <a:rPr lang="en-GB" altLang="en-US"/>
              <a:t>CASE EXEMPLAR: Cancer Research UK holds ‘lessons learned’ meetings bringing together a range of people involved in the campaign. A report is written up after each phase of the campaign. In these reports they incorporate feedback from people involved or affected and a summary of policy change. This enables them to adapt their approach as the campaign progresses.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D865B58-E8C5-4FDA-9DB8-52F08C3749DB}" type="slidenum">
              <a:rPr lang="en-GB" altLang="en-US"/>
              <a:pPr/>
              <a:t>‹#›</a:t>
            </a:fld>
            <a:endParaRPr lang="en-GB" altLang="en-US"/>
          </a:p>
        </p:txBody>
      </p:sp>
    </p:spTree>
    <p:extLst>
      <p:ext uri="{BB962C8B-B14F-4D97-AF65-F5344CB8AC3E}">
        <p14:creationId xmlns:p14="http://schemas.microsoft.com/office/powerpoint/2010/main" val="300614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F48499D-6C19-4B7C-8824-63F7957BDAA5}" type="slidenum">
              <a:rPr lang="en-GB" altLang="en-US"/>
              <a:pPr/>
              <a:t>‹#›</a:t>
            </a:fld>
            <a:endParaRPr lang="en-GB" altLang="en-US"/>
          </a:p>
        </p:txBody>
      </p:sp>
    </p:spTree>
    <p:extLst>
      <p:ext uri="{BB962C8B-B14F-4D97-AF65-F5344CB8AC3E}">
        <p14:creationId xmlns:p14="http://schemas.microsoft.com/office/powerpoint/2010/main" val="1024654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BBB6211-467B-4868-9863-01613A634C8F}" type="slidenum">
              <a:rPr lang="en-GB" altLang="en-US"/>
              <a:pPr/>
              <a:t>‹#›</a:t>
            </a:fld>
            <a:endParaRPr lang="en-GB" altLang="en-US"/>
          </a:p>
        </p:txBody>
      </p:sp>
    </p:spTree>
    <p:extLst>
      <p:ext uri="{BB962C8B-B14F-4D97-AF65-F5344CB8AC3E}">
        <p14:creationId xmlns:p14="http://schemas.microsoft.com/office/powerpoint/2010/main" val="2245376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3F757CE-6539-4FA3-9504-D17AA27F1788}" type="slidenum">
              <a:rPr lang="en-GB" altLang="en-US"/>
              <a:pPr/>
              <a:t>‹#›</a:t>
            </a:fld>
            <a:endParaRPr lang="en-GB" altLang="en-US"/>
          </a:p>
        </p:txBody>
      </p:sp>
    </p:spTree>
    <p:extLst>
      <p:ext uri="{BB962C8B-B14F-4D97-AF65-F5344CB8AC3E}">
        <p14:creationId xmlns:p14="http://schemas.microsoft.com/office/powerpoint/2010/main" val="204734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4E620BA-8FA0-4ECD-A186-8EADC740676D}" type="slidenum">
              <a:rPr lang="en-GB" altLang="en-US"/>
              <a:pPr/>
              <a:t>‹#›</a:t>
            </a:fld>
            <a:endParaRPr lang="en-GB" altLang="en-US"/>
          </a:p>
        </p:txBody>
      </p:sp>
    </p:spTree>
    <p:extLst>
      <p:ext uri="{BB962C8B-B14F-4D97-AF65-F5344CB8AC3E}">
        <p14:creationId xmlns:p14="http://schemas.microsoft.com/office/powerpoint/2010/main" val="378070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8B6EE7-52FF-4A73-A425-1C26BFB6DC91}" type="slidenum">
              <a:rPr lang="en-GB" altLang="en-US"/>
              <a:pPr/>
              <a:t>‹#›</a:t>
            </a:fld>
            <a:endParaRPr lang="en-GB" altLang="en-US"/>
          </a:p>
        </p:txBody>
      </p:sp>
    </p:spTree>
    <p:extLst>
      <p:ext uri="{BB962C8B-B14F-4D97-AF65-F5344CB8AC3E}">
        <p14:creationId xmlns:p14="http://schemas.microsoft.com/office/powerpoint/2010/main" val="2253980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F8D8672-EA68-4E3D-8010-D5EAF471D3BB}" type="slidenum">
              <a:rPr lang="en-GB" altLang="en-US"/>
              <a:pPr/>
              <a:t>‹#›</a:t>
            </a:fld>
            <a:endParaRPr lang="en-GB" altLang="en-US"/>
          </a:p>
        </p:txBody>
      </p:sp>
    </p:spTree>
    <p:extLst>
      <p:ext uri="{BB962C8B-B14F-4D97-AF65-F5344CB8AC3E}">
        <p14:creationId xmlns:p14="http://schemas.microsoft.com/office/powerpoint/2010/main" val="1278080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4FDBA53-19F3-4A37-BA40-D8D43A384B61}" type="slidenum">
              <a:rPr lang="en-GB" altLang="en-US"/>
              <a:pPr/>
              <a:t>‹#›</a:t>
            </a:fld>
            <a:endParaRPr lang="en-GB" altLang="en-US"/>
          </a:p>
        </p:txBody>
      </p:sp>
    </p:spTree>
    <p:extLst>
      <p:ext uri="{BB962C8B-B14F-4D97-AF65-F5344CB8AC3E}">
        <p14:creationId xmlns:p14="http://schemas.microsoft.com/office/powerpoint/2010/main" val="2101804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4FEA76A-6CAF-4A25-8071-7760683E7253}" type="slidenum">
              <a:rPr lang="en-GB" altLang="en-US"/>
              <a:pPr/>
              <a:t>‹#›</a:t>
            </a:fld>
            <a:endParaRPr lang="en-GB" altLang="en-US"/>
          </a:p>
        </p:txBody>
      </p:sp>
    </p:spTree>
    <p:extLst>
      <p:ext uri="{BB962C8B-B14F-4D97-AF65-F5344CB8AC3E}">
        <p14:creationId xmlns:p14="http://schemas.microsoft.com/office/powerpoint/2010/main" val="171184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DA2D598-4D35-48BA-A038-7AC335260925}" type="slidenum">
              <a:rPr lang="en-GB" altLang="en-US"/>
              <a:pPr/>
              <a:t>‹#›</a:t>
            </a:fld>
            <a:endParaRPr lang="en-GB" altLang="en-US"/>
          </a:p>
        </p:txBody>
      </p:sp>
    </p:spTree>
    <p:extLst>
      <p:ext uri="{BB962C8B-B14F-4D97-AF65-F5344CB8AC3E}">
        <p14:creationId xmlns:p14="http://schemas.microsoft.com/office/powerpoint/2010/main" val="286214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2834137-28B1-4852-B699-80A2122E0BD2}" type="slidenum">
              <a:rPr lang="en-GB" altLang="en-US"/>
              <a:pPr/>
              <a:t>‹#›</a:t>
            </a:fld>
            <a:endParaRPr lang="en-GB" altLang="en-US"/>
          </a:p>
        </p:txBody>
      </p:sp>
    </p:spTree>
    <p:extLst>
      <p:ext uri="{BB962C8B-B14F-4D97-AF65-F5344CB8AC3E}">
        <p14:creationId xmlns:p14="http://schemas.microsoft.com/office/powerpoint/2010/main" val="637414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BF6436C-B21D-4CAD-AE34-BB94B87D37B3}"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forumforchange.org.u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Campaigning@ncvo-vol.org.uk" TargetMode="External"/><Relationship Id="rId2" Type="http://schemas.openxmlformats.org/officeDocument/2006/relationships/hyperlink" Target="http://www.ncvo-vol.org.uk/campaigningeffectivenes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981075"/>
            <a:ext cx="7772400" cy="1470025"/>
          </a:xfrm>
        </p:spPr>
        <p:txBody>
          <a:bodyPr/>
          <a:lstStyle/>
          <a:p>
            <a:r>
              <a:rPr lang="en-GB" altLang="en-US">
                <a:solidFill>
                  <a:srgbClr val="FF66CC"/>
                </a:solidFill>
              </a:rPr>
              <a:t>Meaningful and manageable evaluation </a:t>
            </a:r>
          </a:p>
        </p:txBody>
      </p:sp>
      <p:sp>
        <p:nvSpPr>
          <p:cNvPr id="2051" name="Rectangle 3"/>
          <p:cNvSpPr>
            <a:spLocks noGrp="1" noChangeArrowheads="1"/>
          </p:cNvSpPr>
          <p:nvPr>
            <p:ph type="subTitle" idx="1"/>
          </p:nvPr>
        </p:nvSpPr>
        <p:spPr>
          <a:xfrm>
            <a:off x="755650" y="2852738"/>
            <a:ext cx="7416800" cy="2786062"/>
          </a:xfrm>
        </p:spPr>
        <p:txBody>
          <a:bodyPr/>
          <a:lstStyle/>
          <a:p>
            <a:pPr>
              <a:lnSpc>
                <a:spcPct val="90000"/>
              </a:lnSpc>
            </a:pPr>
            <a:endParaRPr lang="en-GB" altLang="en-US"/>
          </a:p>
          <a:p>
            <a:pPr>
              <a:lnSpc>
                <a:spcPct val="90000"/>
              </a:lnSpc>
            </a:pPr>
            <a:r>
              <a:rPr lang="en-GB" altLang="en-US" b="1"/>
              <a:t>Susie Rabin</a:t>
            </a:r>
          </a:p>
          <a:p>
            <a:pPr>
              <a:lnSpc>
                <a:spcPct val="90000"/>
              </a:lnSpc>
            </a:pPr>
            <a:r>
              <a:rPr lang="en-GB" altLang="en-US"/>
              <a:t>Campaigning Effectiveness, NCVO</a:t>
            </a:r>
          </a:p>
          <a:p>
            <a:pPr>
              <a:lnSpc>
                <a:spcPct val="90000"/>
              </a:lnSpc>
            </a:pPr>
            <a:endParaRPr lang="en-GB" altLang="en-US"/>
          </a:p>
          <a:p>
            <a:pPr>
              <a:lnSpc>
                <a:spcPct val="90000"/>
              </a:lnSpc>
            </a:pPr>
            <a:r>
              <a:rPr lang="en-GB" altLang="en-US" b="1"/>
              <a:t>Hugh Mouser</a:t>
            </a:r>
            <a:r>
              <a:rPr lang="en-GB" altLang="en-US"/>
              <a:t>, Global Witness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a:xfrm>
            <a:off x="304800" y="152400"/>
            <a:ext cx="6480175" cy="1079500"/>
          </a:xfrm>
        </p:spPr>
        <p:txBody>
          <a:bodyPr/>
          <a:lstStyle/>
          <a:p>
            <a:r>
              <a:rPr lang="en-GB" altLang="en-US" b="1">
                <a:solidFill>
                  <a:srgbClr val="CC0066"/>
                </a:solidFill>
              </a:rPr>
              <a:t>Evaluation Framework</a:t>
            </a:r>
          </a:p>
        </p:txBody>
      </p:sp>
      <p:graphicFrame>
        <p:nvGraphicFramePr>
          <p:cNvPr id="43068" name="Group 1084"/>
          <p:cNvGraphicFramePr>
            <a:graphicFrameLocks noGrp="1"/>
          </p:cNvGraphicFramePr>
          <p:nvPr>
            <p:ph idx="1"/>
          </p:nvPr>
        </p:nvGraphicFramePr>
        <p:xfrm>
          <a:off x="323850" y="1066800"/>
          <a:ext cx="8496300" cy="5140325"/>
        </p:xfrm>
        <a:graphic>
          <a:graphicData uri="http://schemas.openxmlformats.org/drawingml/2006/table">
            <a:tbl>
              <a:tblPr/>
              <a:tblGrid>
                <a:gridCol w="2420938"/>
                <a:gridCol w="2560637"/>
                <a:gridCol w="1377950"/>
                <a:gridCol w="2136775"/>
              </a:tblGrid>
              <a:tr h="341313">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chemeClr val="tx1"/>
                          </a:solidFill>
                          <a:effectLst/>
                          <a:latin typeface="Arial" charset="0"/>
                          <a:ea typeface="Times New Roman" pitchFamily="18" charset="0"/>
                          <a:cs typeface="Arial" charset="0"/>
                        </a:rPr>
                        <a:t>Outputs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chemeClr val="tx1"/>
                          </a:solidFill>
                          <a:effectLst/>
                          <a:latin typeface="Arial" charset="0"/>
                          <a:ea typeface="Times New Roman" pitchFamily="18" charset="0"/>
                          <a:cs typeface="Arial" charset="0"/>
                        </a:rPr>
                        <a:t>Indicator (if any)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chemeClr val="tx1"/>
                          </a:solidFill>
                          <a:effectLst/>
                          <a:latin typeface="Arial" charset="0"/>
                          <a:ea typeface="Times New Roman" pitchFamily="18" charset="0"/>
                          <a:cs typeface="Arial" charset="0"/>
                        </a:rPr>
                        <a:t>Target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chemeClr val="tx1"/>
                          </a:solidFill>
                          <a:effectLst/>
                          <a:latin typeface="Arial" charset="0"/>
                          <a:ea typeface="Times New Roman" pitchFamily="18" charset="0"/>
                          <a:cs typeface="Arial" charset="0"/>
                        </a:rPr>
                        <a:t>How to create the data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5588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88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88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88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3">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chemeClr val="tx1"/>
                          </a:solidFill>
                          <a:effectLst/>
                          <a:latin typeface="Arial" charset="0"/>
                          <a:ea typeface="Times New Roman" pitchFamily="18" charset="0"/>
                          <a:cs typeface="Arial" charset="0"/>
                        </a:rPr>
                        <a:t>Impacts</a:t>
                      </a:r>
                      <a:endParaRPr kumimoji="0" lang="en-GB" alt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chemeClr val="tx1"/>
                          </a:solidFill>
                          <a:effectLst/>
                          <a:latin typeface="Arial" charset="0"/>
                          <a:ea typeface="Times New Roman" pitchFamily="18" charset="0"/>
                          <a:cs typeface="Arial" charset="0"/>
                        </a:rPr>
                        <a:t>Indicator (if any)</a:t>
                      </a:r>
                      <a:endParaRPr kumimoji="0" lang="en-GB" alt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chemeClr val="tx1"/>
                          </a:solidFill>
                          <a:effectLst/>
                          <a:latin typeface="Arial" charset="0"/>
                          <a:ea typeface="Times New Roman" pitchFamily="18" charset="0"/>
                          <a:cs typeface="Arial" charset="0"/>
                        </a:rPr>
                        <a:t>Target</a:t>
                      </a:r>
                      <a:endParaRPr kumimoji="0" lang="en-GB" alt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chemeClr val="tx1"/>
                          </a:solidFill>
                          <a:effectLst/>
                          <a:latin typeface="Arial" charset="0"/>
                          <a:ea typeface="Times New Roman" pitchFamily="18" charset="0"/>
                          <a:cs typeface="Arial" charset="0"/>
                        </a:rPr>
                        <a:t>How to create the data</a:t>
                      </a:r>
                      <a:endParaRPr kumimoji="0" lang="en-GB" alt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5588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88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88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88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altLang="en-US">
                <a:solidFill>
                  <a:srgbClr val="F23ACA"/>
                </a:solidFill>
              </a:rPr>
              <a:t>Don’t just focus on outputs..</a:t>
            </a:r>
          </a:p>
        </p:txBody>
      </p:sp>
      <p:sp>
        <p:nvSpPr>
          <p:cNvPr id="48131" name="Rectangle 3"/>
          <p:cNvSpPr>
            <a:spLocks noGrp="1" noChangeArrowheads="1"/>
          </p:cNvSpPr>
          <p:nvPr>
            <p:ph type="body" idx="1"/>
          </p:nvPr>
        </p:nvSpPr>
        <p:spPr/>
        <p:txBody>
          <a:bodyPr/>
          <a:lstStyle/>
          <a:p>
            <a:r>
              <a:rPr lang="en-GB" altLang="en-US"/>
              <a:t>It can be easier to count outputs, but you need to consider your outcomes as well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GB" altLang="en-US">
                <a:solidFill>
                  <a:srgbClr val="F23ACA"/>
                </a:solidFill>
              </a:rPr>
              <a:t>Outputs vs Outcomes</a:t>
            </a:r>
          </a:p>
        </p:txBody>
      </p:sp>
      <p:sp>
        <p:nvSpPr>
          <p:cNvPr id="49155" name="Rectangle 3"/>
          <p:cNvSpPr>
            <a:spLocks noGrp="1" noChangeArrowheads="1"/>
          </p:cNvSpPr>
          <p:nvPr>
            <p:ph type="body" idx="1"/>
          </p:nvPr>
        </p:nvSpPr>
        <p:spPr>
          <a:xfrm>
            <a:off x="539750" y="1628775"/>
            <a:ext cx="8135938" cy="4176713"/>
          </a:xfrm>
        </p:spPr>
        <p:txBody>
          <a:bodyPr/>
          <a:lstStyle/>
          <a:p>
            <a:pPr>
              <a:buFontTx/>
              <a:buNone/>
            </a:pPr>
            <a:r>
              <a:rPr lang="en-GB" altLang="en-US" b="1"/>
              <a:t>	Output						Impact</a:t>
            </a:r>
          </a:p>
        </p:txBody>
      </p:sp>
      <p:sp>
        <p:nvSpPr>
          <p:cNvPr id="49156" name="AutoShape 4"/>
          <p:cNvSpPr>
            <a:spLocks noChangeArrowheads="1"/>
          </p:cNvSpPr>
          <p:nvPr/>
        </p:nvSpPr>
        <p:spPr bwMode="auto">
          <a:xfrm>
            <a:off x="2698750" y="2708275"/>
            <a:ext cx="4032250" cy="431800"/>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9157" name="Text Box 5"/>
          <p:cNvSpPr txBox="1">
            <a:spLocks noChangeArrowheads="1"/>
          </p:cNvSpPr>
          <p:nvPr/>
        </p:nvSpPr>
        <p:spPr bwMode="auto">
          <a:xfrm>
            <a:off x="3059113" y="2708275"/>
            <a:ext cx="33845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GB" altLang="en-US" sz="2000">
                <a:solidFill>
                  <a:schemeClr val="tx2"/>
                </a:solidFill>
                <a:latin typeface="Calibri" pitchFamily="34" charset="0"/>
              </a:rPr>
              <a:t>Visits to sexual health clinic</a:t>
            </a:r>
          </a:p>
        </p:txBody>
      </p:sp>
      <p:sp>
        <p:nvSpPr>
          <p:cNvPr id="49158" name="AutoShape 6"/>
          <p:cNvSpPr>
            <a:spLocks noChangeArrowheads="1"/>
          </p:cNvSpPr>
          <p:nvPr/>
        </p:nvSpPr>
        <p:spPr bwMode="auto">
          <a:xfrm>
            <a:off x="2698750" y="2205038"/>
            <a:ext cx="4032250" cy="431800"/>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9159" name="Text Box 7"/>
          <p:cNvSpPr txBox="1">
            <a:spLocks noChangeArrowheads="1"/>
          </p:cNvSpPr>
          <p:nvPr/>
        </p:nvSpPr>
        <p:spPr bwMode="auto">
          <a:xfrm>
            <a:off x="3059113" y="2205038"/>
            <a:ext cx="33845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GB" altLang="en-US" sz="2000">
                <a:solidFill>
                  <a:schemeClr val="tx2"/>
                </a:solidFill>
                <a:latin typeface="Calibri" pitchFamily="34" charset="0"/>
              </a:rPr>
              <a:t>Better sexual health</a:t>
            </a:r>
          </a:p>
        </p:txBody>
      </p:sp>
      <p:sp>
        <p:nvSpPr>
          <p:cNvPr id="49160" name="AutoShape 8"/>
          <p:cNvSpPr>
            <a:spLocks noChangeArrowheads="1"/>
          </p:cNvSpPr>
          <p:nvPr/>
        </p:nvSpPr>
        <p:spPr bwMode="auto">
          <a:xfrm>
            <a:off x="2698750" y="3213100"/>
            <a:ext cx="4032250" cy="431800"/>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9161" name="Text Box 9"/>
          <p:cNvSpPr txBox="1">
            <a:spLocks noChangeArrowheads="1"/>
          </p:cNvSpPr>
          <p:nvPr/>
        </p:nvSpPr>
        <p:spPr bwMode="auto">
          <a:xfrm>
            <a:off x="2771775" y="3213100"/>
            <a:ext cx="38877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GB" altLang="en-US" sz="2000">
                <a:solidFill>
                  <a:schemeClr val="tx2"/>
                </a:solidFill>
                <a:latin typeface="Calibri" pitchFamily="34" charset="0"/>
              </a:rPr>
              <a:t>15 people attend health workshop</a:t>
            </a:r>
          </a:p>
        </p:txBody>
      </p:sp>
      <p:sp>
        <p:nvSpPr>
          <p:cNvPr id="49162" name="AutoShape 10"/>
          <p:cNvSpPr>
            <a:spLocks noChangeArrowheads="1"/>
          </p:cNvSpPr>
          <p:nvPr/>
        </p:nvSpPr>
        <p:spPr bwMode="auto">
          <a:xfrm>
            <a:off x="2698750" y="3716338"/>
            <a:ext cx="4032250" cy="431800"/>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9163" name="Text Box 11"/>
          <p:cNvSpPr txBox="1">
            <a:spLocks noChangeArrowheads="1"/>
          </p:cNvSpPr>
          <p:nvPr/>
        </p:nvSpPr>
        <p:spPr bwMode="auto">
          <a:xfrm>
            <a:off x="2843213" y="3716338"/>
            <a:ext cx="37449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GB" altLang="en-US" sz="2000">
                <a:solidFill>
                  <a:schemeClr val="tx2"/>
                </a:solidFill>
                <a:latin typeface="Calibri" pitchFamily="34" charset="0"/>
              </a:rPr>
              <a:t>Improvement in family wellbeing</a:t>
            </a:r>
          </a:p>
        </p:txBody>
      </p:sp>
      <p:sp>
        <p:nvSpPr>
          <p:cNvPr id="49164" name="AutoShape 12"/>
          <p:cNvSpPr>
            <a:spLocks noChangeArrowheads="1"/>
          </p:cNvSpPr>
          <p:nvPr/>
        </p:nvSpPr>
        <p:spPr bwMode="auto">
          <a:xfrm>
            <a:off x="2698750" y="4221163"/>
            <a:ext cx="4032250" cy="431800"/>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9165" name="Text Box 13"/>
          <p:cNvSpPr txBox="1">
            <a:spLocks noChangeArrowheads="1"/>
          </p:cNvSpPr>
          <p:nvPr/>
        </p:nvSpPr>
        <p:spPr bwMode="auto">
          <a:xfrm>
            <a:off x="3059113" y="4221163"/>
            <a:ext cx="33845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GB" altLang="en-US" sz="2000">
                <a:solidFill>
                  <a:schemeClr val="tx2"/>
                </a:solidFill>
                <a:latin typeface="Calibri" pitchFamily="34" charset="0"/>
              </a:rPr>
              <a:t>30% reduction in STIs</a:t>
            </a:r>
          </a:p>
        </p:txBody>
      </p:sp>
      <p:sp>
        <p:nvSpPr>
          <p:cNvPr id="49166" name="AutoShape 14"/>
          <p:cNvSpPr>
            <a:spLocks noChangeArrowheads="1"/>
          </p:cNvSpPr>
          <p:nvPr/>
        </p:nvSpPr>
        <p:spPr bwMode="auto">
          <a:xfrm>
            <a:off x="2698750" y="4724400"/>
            <a:ext cx="4032250" cy="431800"/>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9167" name="Text Box 15"/>
          <p:cNvSpPr txBox="1">
            <a:spLocks noChangeArrowheads="1"/>
          </p:cNvSpPr>
          <p:nvPr/>
        </p:nvSpPr>
        <p:spPr bwMode="auto">
          <a:xfrm>
            <a:off x="3059113" y="4724400"/>
            <a:ext cx="33845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GB" altLang="en-US" sz="2000">
                <a:solidFill>
                  <a:schemeClr val="tx2"/>
                </a:solidFill>
                <a:latin typeface="Calibri" pitchFamily="34" charset="0"/>
              </a:rPr>
              <a:t>STI tests completed</a:t>
            </a:r>
          </a:p>
        </p:txBody>
      </p:sp>
      <p:sp>
        <p:nvSpPr>
          <p:cNvPr id="49168" name="AutoShape 16"/>
          <p:cNvSpPr>
            <a:spLocks noChangeArrowheads="1"/>
          </p:cNvSpPr>
          <p:nvPr/>
        </p:nvSpPr>
        <p:spPr bwMode="auto">
          <a:xfrm>
            <a:off x="2698750" y="5229225"/>
            <a:ext cx="4032250" cy="431800"/>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9169" name="Text Box 17"/>
          <p:cNvSpPr txBox="1">
            <a:spLocks noChangeArrowheads="1"/>
          </p:cNvSpPr>
          <p:nvPr/>
        </p:nvSpPr>
        <p:spPr bwMode="auto">
          <a:xfrm>
            <a:off x="3059113" y="5229225"/>
            <a:ext cx="33845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GB" altLang="en-US" sz="2000">
                <a:solidFill>
                  <a:schemeClr val="tx2"/>
                </a:solidFill>
                <a:latin typeface="Calibri" pitchFamily="34" charset="0"/>
              </a:rPr>
              <a:t>Increased confidence</a:t>
            </a:r>
          </a:p>
        </p:txBody>
      </p:sp>
      <p:sp>
        <p:nvSpPr>
          <p:cNvPr id="49170" name="AutoShape 18"/>
          <p:cNvSpPr>
            <a:spLocks noChangeArrowheads="1"/>
          </p:cNvSpPr>
          <p:nvPr/>
        </p:nvSpPr>
        <p:spPr bwMode="auto">
          <a:xfrm>
            <a:off x="2700338" y="5734050"/>
            <a:ext cx="4032250" cy="431800"/>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9171" name="Text Box 19"/>
          <p:cNvSpPr txBox="1">
            <a:spLocks noChangeArrowheads="1"/>
          </p:cNvSpPr>
          <p:nvPr/>
        </p:nvSpPr>
        <p:spPr bwMode="auto">
          <a:xfrm>
            <a:off x="3060700" y="5734050"/>
            <a:ext cx="33845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GB" altLang="en-US" sz="2000">
                <a:solidFill>
                  <a:schemeClr val="tx2"/>
                </a:solidFill>
                <a:latin typeface="Calibri" pitchFamily="34" charset="0"/>
              </a:rPr>
              <a:t>100 people access helpline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49159"/>
                                        </p:tgtEl>
                                        <p:attrNameLst>
                                          <p:attrName>ppt_x</p:attrName>
                                          <p:attrName>ppt_y</p:attrName>
                                        </p:attrNameLst>
                                      </p:cBhvr>
                                    </p:animMotion>
                                  </p:childTnLst>
                                </p:cTn>
                              </p:par>
                              <p:par>
                                <p:cTn id="7" presetID="63" presetClass="path" presetSubtype="0" accel="50000" decel="50000" fill="hold" grpId="0" nodeType="withEffect">
                                  <p:stCondLst>
                                    <p:cond delay="0"/>
                                  </p:stCondLst>
                                  <p:childTnLst>
                                    <p:animMotion origin="layout" path="M 0 0  L 0.25 0  E" pathEditMode="relative" ptsTypes="">
                                      <p:cBhvr>
                                        <p:cTn id="8" dur="2000" fill="hold"/>
                                        <p:tgtEl>
                                          <p:spTgt spid="49158"/>
                                        </p:tgtEl>
                                        <p:attrNameLst>
                                          <p:attrName>ppt_x</p:attrName>
                                          <p:attrName>ppt_y</p:attrName>
                                        </p:attrNameLst>
                                      </p:cBhvr>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35" presetClass="path" presetSubtype="0" accel="50000" decel="50000" fill="hold" grpId="0" nodeType="clickEffect">
                                  <p:stCondLst>
                                    <p:cond delay="0"/>
                                  </p:stCondLst>
                                  <p:childTnLst>
                                    <p:animMotion origin="layout" path="M 0 0  L -0.25 0  E" pathEditMode="relative" ptsTypes="">
                                      <p:cBhvr>
                                        <p:cTn id="12" dur="2000" fill="hold"/>
                                        <p:tgtEl>
                                          <p:spTgt spid="49157"/>
                                        </p:tgtEl>
                                        <p:attrNameLst>
                                          <p:attrName>ppt_x</p:attrName>
                                          <p:attrName>ppt_y</p:attrName>
                                        </p:attrNameLst>
                                      </p:cBhvr>
                                    </p:animMotion>
                                  </p:childTnLst>
                                </p:cTn>
                              </p:par>
                              <p:par>
                                <p:cTn id="13" presetID="35" presetClass="path" presetSubtype="0" accel="50000" decel="50000" fill="hold" grpId="0" nodeType="withEffect">
                                  <p:stCondLst>
                                    <p:cond delay="0"/>
                                  </p:stCondLst>
                                  <p:childTnLst>
                                    <p:animMotion origin="layout" path="M 0 0  L -0.25 0  E" pathEditMode="relative" ptsTypes="">
                                      <p:cBhvr>
                                        <p:cTn id="14" dur="2000" fill="hold"/>
                                        <p:tgtEl>
                                          <p:spTgt spid="49156"/>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path" presetSubtype="0" accel="50000" decel="50000" fill="hold" grpId="0" nodeType="clickEffect">
                                  <p:stCondLst>
                                    <p:cond delay="0"/>
                                  </p:stCondLst>
                                  <p:childTnLst>
                                    <p:animMotion origin="layout" path="M 0 0  L -0.25 0  E" pathEditMode="relative" ptsTypes="">
                                      <p:cBhvr>
                                        <p:cTn id="18" dur="2000" fill="hold"/>
                                        <p:tgtEl>
                                          <p:spTgt spid="49161"/>
                                        </p:tgtEl>
                                        <p:attrNameLst>
                                          <p:attrName>ppt_x</p:attrName>
                                          <p:attrName>ppt_y</p:attrName>
                                        </p:attrNameLst>
                                      </p:cBhvr>
                                    </p:animMotion>
                                  </p:childTnLst>
                                </p:cTn>
                              </p:par>
                              <p:par>
                                <p:cTn id="19" presetID="35" presetClass="path" presetSubtype="0" accel="50000" decel="50000" fill="hold" grpId="0" nodeType="withEffect">
                                  <p:stCondLst>
                                    <p:cond delay="0"/>
                                  </p:stCondLst>
                                  <p:childTnLst>
                                    <p:animMotion origin="layout" path="M 0 0  L -0.25 0  E" pathEditMode="relative" ptsTypes="">
                                      <p:cBhvr>
                                        <p:cTn id="20" dur="2000" fill="hold"/>
                                        <p:tgtEl>
                                          <p:spTgt spid="49160"/>
                                        </p:tgtEl>
                                        <p:attrNameLst>
                                          <p:attrName>ppt_x</p:attrName>
                                          <p:attrName>ppt_y</p:attrName>
                                        </p:attrNameLst>
                                      </p:cBhvr>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63" presetClass="path" presetSubtype="0" accel="50000" decel="50000" fill="hold" grpId="0" nodeType="clickEffect">
                                  <p:stCondLst>
                                    <p:cond delay="0"/>
                                  </p:stCondLst>
                                  <p:childTnLst>
                                    <p:animMotion origin="layout" path="M 0 0  L 0.25 0  E" pathEditMode="relative" ptsTypes="">
                                      <p:cBhvr>
                                        <p:cTn id="24" dur="2000" fill="hold"/>
                                        <p:tgtEl>
                                          <p:spTgt spid="49163"/>
                                        </p:tgtEl>
                                        <p:attrNameLst>
                                          <p:attrName>ppt_x</p:attrName>
                                          <p:attrName>ppt_y</p:attrName>
                                        </p:attrNameLst>
                                      </p:cBhvr>
                                    </p:animMotion>
                                  </p:childTnLst>
                                </p:cTn>
                              </p:par>
                              <p:par>
                                <p:cTn id="25" presetID="63" presetClass="path" presetSubtype="0" accel="50000" decel="50000" fill="hold" grpId="0" nodeType="withEffect">
                                  <p:stCondLst>
                                    <p:cond delay="0"/>
                                  </p:stCondLst>
                                  <p:childTnLst>
                                    <p:animMotion origin="layout" path="M 0 0  L 0.25 0  E" pathEditMode="relative" ptsTypes="">
                                      <p:cBhvr>
                                        <p:cTn id="26" dur="2000" fill="hold"/>
                                        <p:tgtEl>
                                          <p:spTgt spid="49162"/>
                                        </p:tgtEl>
                                        <p:attrNameLst>
                                          <p:attrName>ppt_x</p:attrName>
                                          <p:attrName>ppt_y</p:attrName>
                                        </p:attrNameLst>
                                      </p:cBhvr>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63" presetClass="path" presetSubtype="0" accel="50000" decel="50000" fill="hold" grpId="0" nodeType="clickEffect">
                                  <p:stCondLst>
                                    <p:cond delay="0"/>
                                  </p:stCondLst>
                                  <p:childTnLst>
                                    <p:animMotion origin="layout" path="M 0 0  L 0.25 0  E" pathEditMode="relative" ptsTypes="">
                                      <p:cBhvr>
                                        <p:cTn id="30" dur="2000" fill="hold"/>
                                        <p:tgtEl>
                                          <p:spTgt spid="49165"/>
                                        </p:tgtEl>
                                        <p:attrNameLst>
                                          <p:attrName>ppt_x</p:attrName>
                                          <p:attrName>ppt_y</p:attrName>
                                        </p:attrNameLst>
                                      </p:cBhvr>
                                    </p:animMotion>
                                  </p:childTnLst>
                                </p:cTn>
                              </p:par>
                              <p:par>
                                <p:cTn id="31" presetID="63" presetClass="path" presetSubtype="0" accel="50000" decel="50000" fill="hold" grpId="0" nodeType="withEffect">
                                  <p:stCondLst>
                                    <p:cond delay="0"/>
                                  </p:stCondLst>
                                  <p:childTnLst>
                                    <p:animMotion origin="layout" path="M 0 0  L 0.25 0  E" pathEditMode="relative" ptsTypes="">
                                      <p:cBhvr>
                                        <p:cTn id="32" dur="2000" fill="hold"/>
                                        <p:tgtEl>
                                          <p:spTgt spid="49164"/>
                                        </p:tgtEl>
                                        <p:attrNameLst>
                                          <p:attrName>ppt_x</p:attrName>
                                          <p:attrName>ppt_y</p:attrName>
                                        </p:attrNameLst>
                                      </p:cBhvr>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35" presetClass="path" presetSubtype="0" accel="50000" decel="50000" fill="hold" grpId="0" nodeType="clickEffect">
                                  <p:stCondLst>
                                    <p:cond delay="0"/>
                                  </p:stCondLst>
                                  <p:childTnLst>
                                    <p:animMotion origin="layout" path="M 0 0  L -0.25 0  E" pathEditMode="relative" ptsTypes="">
                                      <p:cBhvr>
                                        <p:cTn id="36" dur="2000" fill="hold"/>
                                        <p:tgtEl>
                                          <p:spTgt spid="49167"/>
                                        </p:tgtEl>
                                        <p:attrNameLst>
                                          <p:attrName>ppt_x</p:attrName>
                                          <p:attrName>ppt_y</p:attrName>
                                        </p:attrNameLst>
                                      </p:cBhvr>
                                    </p:animMotion>
                                  </p:childTnLst>
                                </p:cTn>
                              </p:par>
                              <p:par>
                                <p:cTn id="37" presetID="35" presetClass="path" presetSubtype="0" accel="50000" decel="50000" fill="hold" grpId="0" nodeType="withEffect">
                                  <p:stCondLst>
                                    <p:cond delay="0"/>
                                  </p:stCondLst>
                                  <p:childTnLst>
                                    <p:animMotion origin="layout" path="M 0 0  L -0.25 0  E" pathEditMode="relative" ptsTypes="">
                                      <p:cBhvr>
                                        <p:cTn id="38" dur="2000" fill="hold"/>
                                        <p:tgtEl>
                                          <p:spTgt spid="49166"/>
                                        </p:tgtEl>
                                        <p:attrNameLst>
                                          <p:attrName>ppt_x</p:attrName>
                                          <p:attrName>ppt_y</p:attrName>
                                        </p:attrNameLst>
                                      </p:cBhvr>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63" presetClass="path" presetSubtype="0" accel="50000" decel="50000" fill="hold" grpId="0" nodeType="clickEffect">
                                  <p:stCondLst>
                                    <p:cond delay="0"/>
                                  </p:stCondLst>
                                  <p:childTnLst>
                                    <p:animMotion origin="layout" path="M 0 0  L 0.25 0  E" pathEditMode="relative" ptsTypes="">
                                      <p:cBhvr>
                                        <p:cTn id="42" dur="2000" fill="hold"/>
                                        <p:tgtEl>
                                          <p:spTgt spid="49169"/>
                                        </p:tgtEl>
                                        <p:attrNameLst>
                                          <p:attrName>ppt_x</p:attrName>
                                          <p:attrName>ppt_y</p:attrName>
                                        </p:attrNameLst>
                                      </p:cBhvr>
                                    </p:animMotion>
                                  </p:childTnLst>
                                </p:cTn>
                              </p:par>
                              <p:par>
                                <p:cTn id="43" presetID="63" presetClass="path" presetSubtype="0" accel="50000" decel="50000" fill="hold" grpId="0" nodeType="withEffect">
                                  <p:stCondLst>
                                    <p:cond delay="0"/>
                                  </p:stCondLst>
                                  <p:childTnLst>
                                    <p:animMotion origin="layout" path="M 0 0  L 0.25 0  E" pathEditMode="relative" ptsTypes="">
                                      <p:cBhvr>
                                        <p:cTn id="44" dur="2000" fill="hold"/>
                                        <p:tgtEl>
                                          <p:spTgt spid="49168"/>
                                        </p:tgtEl>
                                        <p:attrNameLst>
                                          <p:attrName>ppt_x</p:attrName>
                                          <p:attrName>ppt_y</p:attrName>
                                        </p:attrNameLst>
                                      </p:cBhvr>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35" presetClass="path" presetSubtype="0" accel="50000" decel="50000" fill="hold" grpId="0" nodeType="clickEffect">
                                  <p:stCondLst>
                                    <p:cond delay="0"/>
                                  </p:stCondLst>
                                  <p:childTnLst>
                                    <p:animMotion origin="layout" path="M 0 0  L -0.25 0  E" pathEditMode="relative" ptsTypes="">
                                      <p:cBhvr>
                                        <p:cTn id="48" dur="2000" fill="hold"/>
                                        <p:tgtEl>
                                          <p:spTgt spid="49171"/>
                                        </p:tgtEl>
                                        <p:attrNameLst>
                                          <p:attrName>ppt_x</p:attrName>
                                          <p:attrName>ppt_y</p:attrName>
                                        </p:attrNameLst>
                                      </p:cBhvr>
                                    </p:animMotion>
                                  </p:childTnLst>
                                </p:cTn>
                              </p:par>
                              <p:par>
                                <p:cTn id="49" presetID="35" presetClass="path" presetSubtype="0" accel="50000" decel="50000" fill="hold" grpId="0" nodeType="withEffect">
                                  <p:stCondLst>
                                    <p:cond delay="0"/>
                                  </p:stCondLst>
                                  <p:childTnLst>
                                    <p:animMotion origin="layout" path="M 0 0  L -0.25 0  E" pathEditMode="relative" ptsTypes="">
                                      <p:cBhvr>
                                        <p:cTn id="50" dur="2000" fill="hold"/>
                                        <p:tgtEl>
                                          <p:spTgt spid="491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p:bldP spid="49157" grpId="0"/>
      <p:bldP spid="49158" grpId="0" animBg="1"/>
      <p:bldP spid="49159" grpId="0"/>
      <p:bldP spid="49160" grpId="0" animBg="1"/>
      <p:bldP spid="49161" grpId="0"/>
      <p:bldP spid="49162" grpId="0" animBg="1"/>
      <p:bldP spid="49163" grpId="0"/>
      <p:bldP spid="49164" grpId="0" animBg="1"/>
      <p:bldP spid="49165" grpId="0"/>
      <p:bldP spid="49166" grpId="0" animBg="1"/>
      <p:bldP spid="49167" grpId="0"/>
      <p:bldP spid="49168" grpId="0" animBg="1"/>
      <p:bldP spid="49169" grpId="0"/>
      <p:bldP spid="49170" grpId="0" animBg="1"/>
      <p:bldP spid="491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ltLang="en-US" sz="4000">
                <a:solidFill>
                  <a:srgbClr val="FF66CC"/>
                </a:solidFill>
              </a:rPr>
              <a:t>Creating a credible mass of evidence</a:t>
            </a:r>
          </a:p>
        </p:txBody>
      </p:sp>
      <p:sp>
        <p:nvSpPr>
          <p:cNvPr id="24579" name="Rectangle 3"/>
          <p:cNvSpPr>
            <a:spLocks noGrp="1" noChangeArrowheads="1"/>
          </p:cNvSpPr>
          <p:nvPr>
            <p:ph type="body" idx="1"/>
          </p:nvPr>
        </p:nvSpPr>
        <p:spPr/>
        <p:txBody>
          <a:bodyPr/>
          <a:lstStyle/>
          <a:p>
            <a:pPr>
              <a:lnSpc>
                <a:spcPct val="90000"/>
              </a:lnSpc>
            </a:pPr>
            <a:r>
              <a:rPr lang="en-GB" altLang="en-US"/>
              <a:t>Surveys commissioned by the organisation</a:t>
            </a:r>
          </a:p>
          <a:p>
            <a:pPr>
              <a:lnSpc>
                <a:spcPct val="90000"/>
              </a:lnSpc>
            </a:pPr>
            <a:r>
              <a:rPr lang="en-GB" altLang="en-US"/>
              <a:t>One-off detailed analysis</a:t>
            </a:r>
          </a:p>
          <a:p>
            <a:pPr>
              <a:lnSpc>
                <a:spcPct val="90000"/>
              </a:lnSpc>
            </a:pPr>
            <a:r>
              <a:rPr lang="en-GB" altLang="en-US"/>
              <a:t>Qualitative research</a:t>
            </a:r>
          </a:p>
          <a:p>
            <a:pPr>
              <a:lnSpc>
                <a:spcPct val="90000"/>
              </a:lnSpc>
            </a:pPr>
            <a:r>
              <a:rPr lang="en-GB" altLang="en-US"/>
              <a:t>Secondary data</a:t>
            </a:r>
          </a:p>
          <a:p>
            <a:pPr>
              <a:lnSpc>
                <a:spcPct val="90000"/>
              </a:lnSpc>
            </a:pPr>
            <a:r>
              <a:rPr lang="en-GB" altLang="en-US"/>
              <a:t>Tracking analysis</a:t>
            </a:r>
          </a:p>
          <a:p>
            <a:pPr>
              <a:lnSpc>
                <a:spcPct val="90000"/>
              </a:lnSpc>
            </a:pPr>
            <a:r>
              <a:rPr lang="en-GB" altLang="en-US"/>
              <a:t>Anecdotal evidence</a:t>
            </a:r>
          </a:p>
          <a:p>
            <a:pPr>
              <a:lnSpc>
                <a:spcPct val="90000"/>
              </a:lnSpc>
            </a:pPr>
            <a:r>
              <a:rPr lang="en-GB" altLang="en-US"/>
              <a:t>External evaluation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altLang="en-US" sz="4000">
                <a:solidFill>
                  <a:srgbClr val="FF66CC"/>
                </a:solidFill>
              </a:rPr>
              <a:t>Building a learning culture in your organisation</a:t>
            </a:r>
          </a:p>
        </p:txBody>
      </p:sp>
      <p:sp>
        <p:nvSpPr>
          <p:cNvPr id="26627" name="Rectangle 3"/>
          <p:cNvSpPr>
            <a:spLocks noGrp="1" noChangeArrowheads="1"/>
          </p:cNvSpPr>
          <p:nvPr>
            <p:ph type="body" idx="1"/>
          </p:nvPr>
        </p:nvSpPr>
        <p:spPr/>
        <p:txBody>
          <a:bodyPr/>
          <a:lstStyle/>
          <a:p>
            <a:pPr marL="609600" indent="-609600"/>
            <a:r>
              <a:rPr lang="en-GB" altLang="en-US"/>
              <a:t>Monitor and test ‘theories of change’ for your campaign</a:t>
            </a:r>
          </a:p>
          <a:p>
            <a:pPr marL="609600" indent="-609600"/>
            <a:r>
              <a:rPr lang="en-GB" altLang="en-US"/>
              <a:t>Facilitate learning, inform ongoing decision making, underpin accountability</a:t>
            </a:r>
          </a:p>
          <a:p>
            <a:pPr marL="609600" indent="-609600"/>
            <a:r>
              <a:rPr lang="en-GB" altLang="en-US"/>
              <a:t>Embed as part of planning and reporting, not an add on</a:t>
            </a:r>
          </a:p>
          <a:p>
            <a:pPr marL="609600" indent="-609600"/>
            <a:r>
              <a:rPr lang="en-GB" altLang="en-US"/>
              <a:t>Feedback to stakeholders appropriately</a:t>
            </a:r>
          </a:p>
          <a:p>
            <a:pPr marL="609600" indent="-609600"/>
            <a:endParaRPr lang="en-GB" altLang="en-US"/>
          </a:p>
          <a:p>
            <a:pPr marL="609600" indent="-609600"/>
            <a:endParaRPr lang="en-GB"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ltLang="en-US">
                <a:solidFill>
                  <a:srgbClr val="FF66CC"/>
                </a:solidFill>
              </a:rPr>
              <a:t>Aim to…</a:t>
            </a:r>
          </a:p>
        </p:txBody>
      </p:sp>
      <p:sp>
        <p:nvSpPr>
          <p:cNvPr id="28675" name="Rectangle 3"/>
          <p:cNvSpPr>
            <a:spLocks noGrp="1" noChangeArrowheads="1"/>
          </p:cNvSpPr>
          <p:nvPr>
            <p:ph type="body" idx="1"/>
          </p:nvPr>
        </p:nvSpPr>
        <p:spPr/>
        <p:txBody>
          <a:bodyPr/>
          <a:lstStyle/>
          <a:p>
            <a:pPr algn="ctr">
              <a:buFontTx/>
              <a:buNone/>
            </a:pPr>
            <a:r>
              <a:rPr lang="en-GB" altLang="en-US"/>
              <a:t>	</a:t>
            </a:r>
          </a:p>
          <a:p>
            <a:pPr algn="ctr">
              <a:buFontTx/>
              <a:buNone/>
            </a:pPr>
            <a:endParaRPr lang="en-GB" altLang="en-US"/>
          </a:p>
          <a:p>
            <a:pPr algn="ctr">
              <a:buFontTx/>
              <a:buNone/>
            </a:pPr>
            <a:r>
              <a:rPr lang="en-GB" altLang="en-US"/>
              <a:t>Carry monitoring and evaluation out as well as you can in the circumstances and then learn from your experiences</a:t>
            </a:r>
          </a:p>
          <a:p>
            <a:endParaRPr lang="en-GB"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GB" altLang="en-US">
                <a:solidFill>
                  <a:srgbClr val="F23ACA"/>
                </a:solidFill>
              </a:rPr>
              <a:t>Communicating impact</a:t>
            </a:r>
          </a:p>
        </p:txBody>
      </p:sp>
      <p:sp>
        <p:nvSpPr>
          <p:cNvPr id="51203" name="Rectangle 3"/>
          <p:cNvSpPr>
            <a:spLocks noGrp="1" noChangeArrowheads="1"/>
          </p:cNvSpPr>
          <p:nvPr>
            <p:ph type="body" idx="1"/>
          </p:nvPr>
        </p:nvSpPr>
        <p:spPr/>
        <p:txBody>
          <a:bodyPr/>
          <a:lstStyle/>
          <a:p>
            <a:pPr>
              <a:spcBef>
                <a:spcPct val="35000"/>
              </a:spcBef>
            </a:pPr>
            <a:r>
              <a:rPr lang="en-GB" altLang="en-US"/>
              <a:t>Keep your audience in mind</a:t>
            </a:r>
          </a:p>
          <a:p>
            <a:pPr>
              <a:spcBef>
                <a:spcPct val="35000"/>
              </a:spcBef>
            </a:pPr>
            <a:r>
              <a:rPr lang="en-GB" altLang="en-US"/>
              <a:t>Tailor to your audience </a:t>
            </a:r>
          </a:p>
          <a:p>
            <a:pPr>
              <a:spcBef>
                <a:spcPct val="35000"/>
              </a:spcBef>
            </a:pPr>
            <a:r>
              <a:rPr lang="en-GB" altLang="en-US"/>
              <a:t>Summarise and focus</a:t>
            </a:r>
          </a:p>
          <a:p>
            <a:pPr>
              <a:spcBef>
                <a:spcPct val="35000"/>
              </a:spcBef>
            </a:pPr>
            <a:r>
              <a:rPr lang="en-GB" altLang="en-US"/>
              <a:t>Think about different media</a:t>
            </a:r>
          </a:p>
          <a:p>
            <a:pPr>
              <a:spcBef>
                <a:spcPct val="35000"/>
              </a:spcBef>
            </a:pPr>
            <a:r>
              <a:rPr lang="en-GB" altLang="en-US"/>
              <a:t>Use pictures and words</a:t>
            </a:r>
          </a:p>
          <a:p>
            <a:pPr>
              <a:spcBef>
                <a:spcPct val="35000"/>
              </a:spcBef>
            </a:pPr>
            <a:r>
              <a:rPr lang="en-GB" altLang="en-US"/>
              <a:t>Quotes and case studies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idx="4294967295"/>
          </p:nvPr>
        </p:nvSpPr>
        <p:spPr>
          <a:xfrm>
            <a:off x="381000" y="1981200"/>
            <a:ext cx="8305800" cy="1470025"/>
          </a:xfrm>
        </p:spPr>
        <p:txBody>
          <a:bodyPr/>
          <a:lstStyle/>
          <a:p>
            <a:r>
              <a:rPr lang="en-GB" altLang="en-US" sz="4000" b="1"/>
              <a:t>S</a:t>
            </a:r>
            <a:r>
              <a:rPr lang="en-US" altLang="en-US" sz="4000" b="1"/>
              <a:t>u</a:t>
            </a:r>
            <a:r>
              <a:rPr lang="en-GB" altLang="en-US" sz="4000" b="1"/>
              <a:t>dan Campaign:</a:t>
            </a:r>
            <a:br>
              <a:rPr lang="en-GB" altLang="en-US" sz="4000" b="1"/>
            </a:br>
            <a:r>
              <a:rPr lang="en-GB" altLang="en-US" sz="4000" b="1"/>
              <a:t>Evaluation case study</a:t>
            </a:r>
            <a:endParaRPr lang="en-US" altLang="en-US" sz="4000" b="1"/>
          </a:p>
        </p:txBody>
      </p:sp>
      <p:sp>
        <p:nvSpPr>
          <p:cNvPr id="56323" name="Rectangle 3"/>
          <p:cNvSpPr>
            <a:spLocks noGrp="1" noChangeArrowheads="1"/>
          </p:cNvSpPr>
          <p:nvPr>
            <p:ph type="subTitle" idx="4294967295"/>
          </p:nvPr>
        </p:nvSpPr>
        <p:spPr>
          <a:xfrm>
            <a:off x="1295400" y="3886200"/>
            <a:ext cx="6400800" cy="1368425"/>
          </a:xfrm>
        </p:spPr>
        <p:txBody>
          <a:bodyPr/>
          <a:lstStyle/>
          <a:p>
            <a:pPr marL="0" indent="0" algn="ctr">
              <a:buFontTx/>
              <a:buNone/>
            </a:pPr>
            <a:r>
              <a:rPr lang="en-GB" altLang="en-US"/>
              <a:t>Hugh Mouser</a:t>
            </a:r>
          </a:p>
          <a:p>
            <a:pPr marL="0" indent="0" algn="ctr">
              <a:buFontTx/>
              <a:buNone/>
            </a:pPr>
            <a:r>
              <a:rPr lang="en-GB" altLang="en-US"/>
              <a:t>Global Witness</a:t>
            </a:r>
            <a:endParaRPr lang="en-US" altLang="en-US"/>
          </a:p>
        </p:txBody>
      </p:sp>
      <p:pic>
        <p:nvPicPr>
          <p:cNvPr id="56324" name="Picture 4" descr="dan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28600"/>
            <a:ext cx="1800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p:cNvSpPr txBox="1">
            <a:spLocks noChangeArrowheads="1"/>
          </p:cNvSpPr>
          <p:nvPr/>
        </p:nvSpPr>
        <p:spPr bwMode="auto">
          <a:xfrm>
            <a:off x="4419600" y="5334000"/>
            <a:ext cx="3600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spcBef>
                <a:spcPct val="50000"/>
              </a:spcBef>
            </a:pPr>
            <a:r>
              <a:rPr lang="en-GB" altLang="en-US" sz="2400">
                <a:ea typeface="ＭＳ Ｐゴシック" charset="-128"/>
              </a:rPr>
              <a:t>25</a:t>
            </a:r>
            <a:r>
              <a:rPr lang="en-GB" altLang="en-US" sz="2400" baseline="30000">
                <a:ea typeface="ＭＳ Ｐゴシック" charset="-128"/>
              </a:rPr>
              <a:t>th</a:t>
            </a:r>
            <a:r>
              <a:rPr lang="en-GB" altLang="en-US" sz="2400">
                <a:ea typeface="ＭＳ Ｐゴシック" charset="-128"/>
              </a:rPr>
              <a:t> January 2011</a:t>
            </a:r>
            <a:endParaRPr lang="en-US" altLang="en-US" sz="2400">
              <a:ea typeface="ＭＳ Ｐゴシック"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4294967295"/>
          </p:nvPr>
        </p:nvSpPr>
        <p:spPr>
          <a:xfrm>
            <a:off x="304800" y="1143000"/>
            <a:ext cx="3570288" cy="5410200"/>
          </a:xfrm>
        </p:spPr>
        <p:txBody>
          <a:bodyPr/>
          <a:lstStyle/>
          <a:p>
            <a:pPr>
              <a:lnSpc>
                <a:spcPct val="90000"/>
              </a:lnSpc>
            </a:pPr>
            <a:r>
              <a:rPr lang="en-GB" altLang="en-US" sz="2800"/>
              <a:t>Aim: To ensure that Sudan’s oil revenues are used to help maintain peace and prevent further conflict between North and South</a:t>
            </a:r>
          </a:p>
          <a:p>
            <a:pPr>
              <a:lnSpc>
                <a:spcPct val="90000"/>
              </a:lnSpc>
              <a:buFontTx/>
              <a:buNone/>
            </a:pPr>
            <a:endParaRPr lang="en-GB" altLang="en-US" sz="2800"/>
          </a:p>
          <a:p>
            <a:pPr>
              <a:lnSpc>
                <a:spcPct val="90000"/>
              </a:lnSpc>
            </a:pPr>
            <a:r>
              <a:rPr lang="en-GB" altLang="en-US" sz="2800"/>
              <a:t>Tactics: Research, policy &amp; advocacy</a:t>
            </a:r>
          </a:p>
        </p:txBody>
      </p:sp>
      <p:pic>
        <p:nvPicPr>
          <p:cNvPr id="57347" name="Picture 5" descr="sudan_wideweb__430x35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295400"/>
            <a:ext cx="46672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3"/>
          <p:cNvSpPr>
            <a:spLocks noChangeArrowheads="1"/>
          </p:cNvSpPr>
          <p:nvPr/>
        </p:nvSpPr>
        <p:spPr bwMode="auto">
          <a:xfrm>
            <a:off x="533400" y="228600"/>
            <a:ext cx="815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US" altLang="en-US" sz="4000">
                <a:ea typeface="ＭＳ Ｐゴシック" charset="-128"/>
              </a:rPr>
              <a:t>The campaign at a glance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2"/>
          <p:cNvGraphicFramePr>
            <a:graphicFrameLocks noChangeAspect="1"/>
          </p:cNvGraphicFramePr>
          <p:nvPr>
            <p:ph idx="4294967295"/>
          </p:nvPr>
        </p:nvGraphicFramePr>
        <p:xfrm>
          <a:off x="3536950" y="0"/>
          <a:ext cx="5607050" cy="6858000"/>
        </p:xfrm>
        <a:graphic>
          <a:graphicData uri="http://schemas.openxmlformats.org/presentationml/2006/ole">
            <mc:AlternateContent xmlns:mc="http://schemas.openxmlformats.org/markup-compatibility/2006">
              <mc:Choice xmlns:v="urn:schemas-microsoft-com:vml" Requires="v">
                <p:oleObj spid="_x0000_s58372" name="Acrobat Document" r:id="rId3" imgW="4143375" imgH="5067300" progId="AcroExch.Document.7">
                  <p:embed/>
                </p:oleObj>
              </mc:Choice>
              <mc:Fallback>
                <p:oleObj name="Acrobat Document" r:id="rId3" imgW="4143375" imgH="5067300"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6950" y="0"/>
                        <a:ext cx="5607050" cy="6858000"/>
                      </a:xfrm>
                      <a:prstGeom prst="rect">
                        <a:avLst/>
                      </a:prstGeom>
                      <a:noFill/>
                      <a:ln>
                        <a:noFill/>
                      </a:ln>
                      <a:effectLst/>
                      <a:extLst>
                        <a:ext uri="{909E8E84-426E-40DD-AFC4-6F175D3DCCD1}">
                          <a14:hiddenFill xmlns:a14="http://schemas.microsoft.com/office/drawing/2010/main">
                            <a:solidFill>
                              <a:srgbClr val="FF531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1" name="TextBox 6"/>
          <p:cNvSpPr txBox="1">
            <a:spLocks noChangeArrowheads="1"/>
          </p:cNvSpPr>
          <p:nvPr/>
        </p:nvSpPr>
        <p:spPr bwMode="auto">
          <a:xfrm>
            <a:off x="304800" y="457200"/>
            <a:ext cx="2819400"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80000"/>
              </a:lnSpc>
            </a:pPr>
            <a:r>
              <a:rPr lang="en-US" altLang="en-US" sz="2400" b="1">
                <a:ea typeface="ＭＳ Ｐゴシック" charset="-128"/>
              </a:rPr>
              <a:t>What was required for the campaign aim to be met:</a:t>
            </a:r>
          </a:p>
          <a:p>
            <a:pPr>
              <a:lnSpc>
                <a:spcPct val="80000"/>
              </a:lnSpc>
            </a:pPr>
            <a:endParaRPr lang="en-US" altLang="en-US" sz="2400">
              <a:ea typeface="ＭＳ Ｐゴシック" charset="-128"/>
            </a:endParaRPr>
          </a:p>
          <a:p>
            <a:pPr>
              <a:lnSpc>
                <a:spcPct val="80000"/>
              </a:lnSpc>
              <a:buFontTx/>
              <a:buChar char="-"/>
            </a:pPr>
            <a:r>
              <a:rPr lang="en-US" altLang="en-US" sz="2400">
                <a:ea typeface="ＭＳ Ｐゴシック" charset="-128"/>
              </a:rPr>
              <a:t> Clear and fair figures on the who, where, when and how much of oil extraction and trade</a:t>
            </a:r>
          </a:p>
          <a:p>
            <a:pPr>
              <a:lnSpc>
                <a:spcPct val="80000"/>
              </a:lnSpc>
              <a:buFontTx/>
              <a:buChar char="-"/>
            </a:pPr>
            <a:endParaRPr lang="en-US" altLang="en-US" sz="2400">
              <a:ea typeface="ＭＳ Ｐゴシック" charset="-128"/>
            </a:endParaRPr>
          </a:p>
          <a:p>
            <a:pPr>
              <a:lnSpc>
                <a:spcPct val="80000"/>
              </a:lnSpc>
              <a:buFontTx/>
              <a:buChar char="-"/>
            </a:pPr>
            <a:r>
              <a:rPr lang="en-US" altLang="en-US" sz="2400">
                <a:ea typeface="ＭＳ Ｐゴシック" charset="-128"/>
              </a:rPr>
              <a:t> Equitable revenue sharing </a:t>
            </a:r>
          </a:p>
          <a:p>
            <a:pPr>
              <a:lnSpc>
                <a:spcPct val="80000"/>
              </a:lnSpc>
              <a:buFontTx/>
              <a:buChar char="-"/>
            </a:pPr>
            <a:endParaRPr lang="en-US" altLang="en-US" sz="2400">
              <a:ea typeface="ＭＳ Ｐゴシック" charset="-128"/>
            </a:endParaRPr>
          </a:p>
          <a:p>
            <a:pPr>
              <a:lnSpc>
                <a:spcPct val="80000"/>
              </a:lnSpc>
              <a:buFontTx/>
              <a:buChar char="-"/>
            </a:pPr>
            <a:r>
              <a:rPr lang="en-US" altLang="en-US" sz="2400">
                <a:ea typeface="ＭＳ Ｐゴシック" charset="-128"/>
              </a:rPr>
              <a:t> Peace to be maintained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altLang="en-US">
                <a:solidFill>
                  <a:srgbClr val="FF66CC"/>
                </a:solidFill>
              </a:rPr>
              <a:t>Why monitor and evaluate?</a:t>
            </a:r>
            <a:r>
              <a:rPr lang="en-GB" altLang="en-US"/>
              <a:t> </a:t>
            </a:r>
          </a:p>
        </p:txBody>
      </p:sp>
      <p:sp>
        <p:nvSpPr>
          <p:cNvPr id="3075" name="Rectangle 3"/>
          <p:cNvSpPr>
            <a:spLocks noGrp="1" noChangeArrowheads="1"/>
          </p:cNvSpPr>
          <p:nvPr>
            <p:ph type="body" idx="1"/>
          </p:nvPr>
        </p:nvSpPr>
        <p:spPr/>
        <p:txBody>
          <a:bodyPr/>
          <a:lstStyle/>
          <a:p>
            <a:pPr>
              <a:buFontTx/>
              <a:buNone/>
            </a:pPr>
            <a:endParaRPr lang="en-GB" altLang="en-US"/>
          </a:p>
          <a:p>
            <a:r>
              <a:rPr lang="en-GB" altLang="en-US"/>
              <a:t>Strengthen the impact your campaign can make</a:t>
            </a:r>
          </a:p>
          <a:p>
            <a:r>
              <a:rPr lang="en-GB" altLang="en-US"/>
              <a:t>Empower people and communities</a:t>
            </a:r>
          </a:p>
          <a:p>
            <a:r>
              <a:rPr lang="en-GB" altLang="en-US"/>
              <a:t>Learn from what you have done</a:t>
            </a:r>
          </a:p>
          <a:p>
            <a:pPr>
              <a:buFontTx/>
              <a:buNone/>
            </a:pPr>
            <a:endParaRPr lang="en-GB" altLang="en-US"/>
          </a:p>
          <a:p>
            <a:endParaRPr lang="en-GB"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4294967295"/>
          </p:nvPr>
        </p:nvSpPr>
        <p:spPr>
          <a:xfrm>
            <a:off x="457200" y="2779713"/>
            <a:ext cx="3962400" cy="4078287"/>
          </a:xfrm>
        </p:spPr>
        <p:txBody>
          <a:bodyPr/>
          <a:lstStyle/>
          <a:p>
            <a:pPr>
              <a:lnSpc>
                <a:spcPct val="80000"/>
              </a:lnSpc>
              <a:buFontTx/>
              <a:buNone/>
            </a:pPr>
            <a:endParaRPr lang="en-GB" altLang="en-US" sz="1800"/>
          </a:p>
          <a:p>
            <a:pPr>
              <a:lnSpc>
                <a:spcPct val="80000"/>
              </a:lnSpc>
              <a:buFontTx/>
              <a:buNone/>
            </a:pPr>
            <a:r>
              <a:rPr lang="en-GB" altLang="en-US" sz="1800"/>
              <a:t>4. </a:t>
            </a:r>
            <a:r>
              <a:rPr lang="en-GB" altLang="en-US" sz="1800" b="1"/>
              <a:t>Public backing from donors for audit recommendations to be adopted </a:t>
            </a:r>
            <a:r>
              <a:rPr lang="en-GB" altLang="en-US" sz="1800"/>
              <a:t>and new wealth sharing agreement to include transparency requirements</a:t>
            </a:r>
          </a:p>
          <a:p>
            <a:pPr>
              <a:lnSpc>
                <a:spcPct val="80000"/>
              </a:lnSpc>
              <a:buFontTx/>
              <a:buNone/>
            </a:pPr>
            <a:endParaRPr lang="en-GB" altLang="en-US" sz="1800" b="1"/>
          </a:p>
          <a:p>
            <a:pPr>
              <a:lnSpc>
                <a:spcPct val="80000"/>
              </a:lnSpc>
              <a:buFontTx/>
              <a:buNone/>
            </a:pPr>
            <a:r>
              <a:rPr lang="en-GB" altLang="en-US" sz="1800" b="1"/>
              <a:t>Activities</a:t>
            </a:r>
            <a:r>
              <a:rPr lang="en-GB" altLang="en-US" sz="1800"/>
              <a:t>:</a:t>
            </a:r>
          </a:p>
          <a:p>
            <a:pPr>
              <a:lnSpc>
                <a:spcPct val="80000"/>
              </a:lnSpc>
              <a:buFontTx/>
              <a:buAutoNum type="arabicPeriod"/>
            </a:pPr>
            <a:r>
              <a:rPr lang="en-GB" altLang="en-US" sz="1800"/>
              <a:t>Research &amp; publish a briefing outlining continued discrepancies in oil figures</a:t>
            </a:r>
          </a:p>
          <a:p>
            <a:pPr>
              <a:lnSpc>
                <a:spcPct val="80000"/>
              </a:lnSpc>
              <a:buFontTx/>
              <a:buNone/>
            </a:pPr>
            <a:endParaRPr lang="en-GB" altLang="en-US" sz="1800"/>
          </a:p>
          <a:p>
            <a:pPr>
              <a:lnSpc>
                <a:spcPct val="80000"/>
              </a:lnSpc>
              <a:buFontTx/>
              <a:buAutoNum type="arabicPeriod"/>
            </a:pPr>
            <a:r>
              <a:rPr lang="en-GB" altLang="en-US" sz="1800"/>
              <a:t>Extensive advocacy </a:t>
            </a:r>
            <a:r>
              <a:rPr lang="en-US" altLang="en-US" sz="1800"/>
              <a:t>targeting US, Norway and UK decision makers, as well as International Finance Institutions</a:t>
            </a:r>
          </a:p>
          <a:p>
            <a:pPr>
              <a:lnSpc>
                <a:spcPct val="80000"/>
              </a:lnSpc>
              <a:buFontTx/>
              <a:buAutoNum type="arabicPeriod"/>
            </a:pPr>
            <a:endParaRPr lang="en-US" altLang="en-US" sz="1800"/>
          </a:p>
        </p:txBody>
      </p:sp>
      <p:sp>
        <p:nvSpPr>
          <p:cNvPr id="59395" name="TextBox 5"/>
          <p:cNvSpPr txBox="1">
            <a:spLocks noChangeArrowheads="1"/>
          </p:cNvSpPr>
          <p:nvPr/>
        </p:nvSpPr>
        <p:spPr bwMode="auto">
          <a:xfrm>
            <a:off x="1143000" y="0"/>
            <a:ext cx="708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US" altLang="en-US" sz="3200">
                <a:ea typeface="ＭＳ Ｐゴシック" charset="-128"/>
              </a:rPr>
              <a:t>Campaign objectives &amp; activities</a:t>
            </a:r>
          </a:p>
        </p:txBody>
      </p:sp>
      <p:pic>
        <p:nvPicPr>
          <p:cNvPr id="59396" name="Picture 3" descr="oil_barrel_stack_350_4c5fa83c1e16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935288"/>
            <a:ext cx="4724400" cy="39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 y="685800"/>
            <a:ext cx="8229600" cy="2363788"/>
          </a:xfrm>
          <a:prstGeom prst="rect">
            <a:avLst/>
          </a:prstGeom>
          <a:noFill/>
        </p:spPr>
        <p:txBody>
          <a:bodyPr>
            <a:spAutoFit/>
          </a:bodyPr>
          <a:lstStyle>
            <a:lvl1pPr marL="457200" indent="-457200">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80000"/>
              </a:lnSpc>
            </a:pPr>
            <a:r>
              <a:rPr lang="en-US" altLang="en-US" b="1">
                <a:ea typeface="ＭＳ Ｐゴシック" charset="-128"/>
              </a:rPr>
              <a:t>Objectives:</a:t>
            </a:r>
          </a:p>
          <a:p>
            <a:pPr>
              <a:lnSpc>
                <a:spcPct val="80000"/>
              </a:lnSpc>
            </a:pPr>
            <a:endParaRPr lang="en-US" altLang="en-US" b="1">
              <a:ea typeface="ＭＳ Ｐゴシック" charset="-128"/>
            </a:endParaRPr>
          </a:p>
          <a:p>
            <a:pPr>
              <a:lnSpc>
                <a:spcPct val="80000"/>
              </a:lnSpc>
              <a:buFontTx/>
              <a:buAutoNum type="arabicPeriod"/>
            </a:pPr>
            <a:r>
              <a:rPr lang="en-US" altLang="en-US" b="1">
                <a:ea typeface="ＭＳ Ｐゴシック" charset="-128"/>
              </a:rPr>
              <a:t>Backing </a:t>
            </a:r>
            <a:r>
              <a:rPr lang="en-US" altLang="en-US">
                <a:ea typeface="ＭＳ Ｐゴシック" charset="-128"/>
              </a:rPr>
              <a:t>from key donor governments and institutions</a:t>
            </a:r>
          </a:p>
          <a:p>
            <a:pPr>
              <a:lnSpc>
                <a:spcPct val="80000"/>
              </a:lnSpc>
              <a:buFontTx/>
              <a:buAutoNum type="arabicPeriod"/>
            </a:pPr>
            <a:endParaRPr lang="en-US" altLang="en-US">
              <a:ea typeface="ＭＳ Ｐゴシック" charset="-128"/>
            </a:endParaRPr>
          </a:p>
          <a:p>
            <a:pPr>
              <a:lnSpc>
                <a:spcPct val="80000"/>
              </a:lnSpc>
              <a:buFontTx/>
              <a:buAutoNum type="arabicPeriod"/>
            </a:pPr>
            <a:r>
              <a:rPr lang="en-GB" altLang="en-US" b="1">
                <a:ea typeface="ＭＳ Ｐゴシック" charset="-128"/>
              </a:rPr>
              <a:t>Strong Terms of Reference </a:t>
            </a:r>
            <a:r>
              <a:rPr lang="en-GB" altLang="en-US">
                <a:ea typeface="ＭＳ Ｐゴシック" charset="-128"/>
              </a:rPr>
              <a:t>for an audit drafted by a donor-backed team, and accepted by the Sudanese govt</a:t>
            </a:r>
          </a:p>
          <a:p>
            <a:pPr>
              <a:lnSpc>
                <a:spcPct val="80000"/>
              </a:lnSpc>
              <a:buFontTx/>
              <a:buAutoNum type="arabicPeriod"/>
            </a:pPr>
            <a:endParaRPr lang="en-GB" altLang="en-US">
              <a:ea typeface="ＭＳ Ｐゴシック" charset="-128"/>
            </a:endParaRPr>
          </a:p>
          <a:p>
            <a:pPr>
              <a:lnSpc>
                <a:spcPct val="80000"/>
              </a:lnSpc>
              <a:buFontTx/>
              <a:buAutoNum type="arabicPeriod"/>
            </a:pPr>
            <a:r>
              <a:rPr lang="en-GB" altLang="en-US" b="1">
                <a:ea typeface="ＭＳ Ｐゴシック" charset="-128"/>
              </a:rPr>
              <a:t>The audit to be carried out</a:t>
            </a:r>
            <a:r>
              <a:rPr lang="en-GB" altLang="en-US">
                <a:ea typeface="ＭＳ Ｐゴシック" charset="-128"/>
              </a:rPr>
              <a:t>, to include strong recommendations, and its results to be made public</a:t>
            </a:r>
          </a:p>
          <a:p>
            <a:endParaRPr lang="en-US" altLang="en-US">
              <a:ea typeface="ＭＳ Ｐゴシック"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533400" y="0"/>
            <a:ext cx="8229600" cy="1143000"/>
          </a:xfrm>
        </p:spPr>
        <p:txBody>
          <a:bodyPr/>
          <a:lstStyle/>
          <a:p>
            <a:r>
              <a:rPr lang="en-US" altLang="en-US" sz="3600"/>
              <a:t>E</a:t>
            </a:r>
            <a:r>
              <a:rPr lang="en-GB" altLang="en-US" sz="3600"/>
              <a:t>valuation challenges and solutions</a:t>
            </a:r>
            <a:endParaRPr lang="en-US" altLang="en-US" sz="3600"/>
          </a:p>
        </p:txBody>
      </p:sp>
      <p:sp>
        <p:nvSpPr>
          <p:cNvPr id="61443" name="Rectangle 3"/>
          <p:cNvSpPr>
            <a:spLocks noGrp="1" noChangeArrowheads="1"/>
          </p:cNvSpPr>
          <p:nvPr>
            <p:ph type="body" idx="4294967295"/>
          </p:nvPr>
        </p:nvSpPr>
        <p:spPr>
          <a:xfrm>
            <a:off x="228600" y="762000"/>
            <a:ext cx="4789488" cy="3276600"/>
          </a:xfrm>
        </p:spPr>
        <p:txBody>
          <a:bodyPr/>
          <a:lstStyle/>
          <a:p>
            <a:pPr>
              <a:lnSpc>
                <a:spcPct val="80000"/>
              </a:lnSpc>
              <a:buFontTx/>
              <a:buNone/>
            </a:pPr>
            <a:endParaRPr lang="en-US" altLang="en-US" sz="2400"/>
          </a:p>
          <a:p>
            <a:pPr>
              <a:lnSpc>
                <a:spcPct val="80000"/>
              </a:lnSpc>
              <a:buFontTx/>
              <a:buNone/>
            </a:pPr>
            <a:r>
              <a:rPr lang="en-US" altLang="en-US" sz="2400" b="1"/>
              <a:t>Challenges</a:t>
            </a:r>
            <a:r>
              <a:rPr lang="en-US" altLang="en-US" sz="2400"/>
              <a:t>:</a:t>
            </a:r>
          </a:p>
          <a:p>
            <a:pPr>
              <a:lnSpc>
                <a:spcPct val="80000"/>
              </a:lnSpc>
            </a:pPr>
            <a:r>
              <a:rPr lang="en-US" altLang="en-US" sz="2400"/>
              <a:t>Assessing and communicating contribution;</a:t>
            </a:r>
          </a:p>
          <a:p>
            <a:pPr>
              <a:lnSpc>
                <a:spcPct val="80000"/>
              </a:lnSpc>
            </a:pPr>
            <a:r>
              <a:rPr lang="en-US" altLang="en-US" sz="2400"/>
              <a:t>Making the process light touch;</a:t>
            </a:r>
          </a:p>
          <a:p>
            <a:pPr>
              <a:lnSpc>
                <a:spcPct val="80000"/>
              </a:lnSpc>
              <a:buFontTx/>
              <a:buNone/>
            </a:pPr>
            <a:endParaRPr lang="en-US" altLang="en-US" sz="2400" b="1"/>
          </a:p>
          <a:p>
            <a:pPr>
              <a:lnSpc>
                <a:spcPct val="80000"/>
              </a:lnSpc>
              <a:buFontTx/>
              <a:buNone/>
            </a:pPr>
            <a:r>
              <a:rPr lang="en-US" altLang="en-US" sz="2400" b="1"/>
              <a:t>Solutions:</a:t>
            </a:r>
          </a:p>
          <a:p>
            <a:pPr>
              <a:lnSpc>
                <a:spcPct val="80000"/>
              </a:lnSpc>
            </a:pPr>
            <a:r>
              <a:rPr lang="en-US" altLang="en-US" sz="2400" b="1"/>
              <a:t>Campaigner self-assessment</a:t>
            </a:r>
            <a:r>
              <a:rPr lang="en-US" altLang="en-US" sz="2400"/>
              <a:t> to be scrutinised by management;</a:t>
            </a:r>
          </a:p>
          <a:p>
            <a:pPr>
              <a:lnSpc>
                <a:spcPct val="80000"/>
              </a:lnSpc>
              <a:buFontTx/>
              <a:buNone/>
            </a:pPr>
            <a:endParaRPr lang="en-US" altLang="en-US" sz="2400"/>
          </a:p>
        </p:txBody>
      </p:sp>
      <p:pic>
        <p:nvPicPr>
          <p:cNvPr id="61444" name="Picture 5" descr="king_executioner_evaluation_form_24867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19200"/>
            <a:ext cx="37353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Box 6"/>
          <p:cNvSpPr txBox="1">
            <a:spLocks noChangeArrowheads="1"/>
          </p:cNvSpPr>
          <p:nvPr/>
        </p:nvSpPr>
        <p:spPr bwMode="auto">
          <a:xfrm>
            <a:off x="228600" y="4267200"/>
            <a:ext cx="8458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buFont typeface="Arial" charset="0"/>
              <a:buChar char="•"/>
            </a:pPr>
            <a:r>
              <a:rPr lang="en-US" altLang="en-US" sz="2400" b="1">
                <a:ea typeface="ＭＳ Ｐゴシック" charset="-128"/>
              </a:rPr>
              <a:t> How long it took</a:t>
            </a:r>
            <a:r>
              <a:rPr lang="en-US" altLang="en-US" sz="2400">
                <a:ea typeface="ＭＳ Ｐゴシック" charset="-128"/>
              </a:rPr>
              <a:t> - 1-2 hours for campaigner, 1 hour for management; </a:t>
            </a:r>
          </a:p>
          <a:p>
            <a:pPr>
              <a:buFont typeface="Arial" charset="0"/>
              <a:buChar char="•"/>
            </a:pPr>
            <a:r>
              <a:rPr lang="en-US" altLang="en-US" sz="2400" b="1">
                <a:ea typeface="ＭＳ Ｐゴシック" charset="-128"/>
              </a:rPr>
              <a:t> What happened next</a:t>
            </a:r>
            <a:r>
              <a:rPr lang="en-US" altLang="en-US" sz="2400">
                <a:ea typeface="ＭＳ Ｐゴシック" charset="-128"/>
              </a:rPr>
              <a:t> - Campaigns Director reviewed alongside other campaign evaluations; overall summary assessment sent to senior management for review</a:t>
            </a:r>
          </a:p>
          <a:p>
            <a:pPr algn="ctr"/>
            <a:endParaRPr lang="en-US" altLang="en-US" sz="1200">
              <a:ea typeface="ＭＳ Ｐゴシック"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6" descr="Screen shot 2011-01-20 at 11.37.09.png"/>
          <p:cNvPicPr>
            <a:picLocks noChangeAspect="1"/>
          </p:cNvPicPr>
          <p:nvPr/>
        </p:nvPicPr>
        <p:blipFill>
          <a:blip r:embed="rId3">
            <a:extLst>
              <a:ext uri="{28A0092B-C50C-407E-A947-70E740481C1C}">
                <a14:useLocalDpi xmlns:a14="http://schemas.microsoft.com/office/drawing/2010/main" val="0"/>
              </a:ext>
            </a:extLst>
          </a:blip>
          <a:srcRect l="12500" t="14667" r="14166" b="8000"/>
          <a:stretch>
            <a:fillRect/>
          </a:stretch>
        </p:blipFill>
        <p:spPr bwMode="auto">
          <a:xfrm>
            <a:off x="0" y="152400"/>
            <a:ext cx="9018588"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a:xfrm>
            <a:off x="533400" y="1676400"/>
            <a:ext cx="2743200" cy="3810000"/>
          </a:xfrm>
        </p:spPr>
        <p:txBody>
          <a:bodyPr/>
          <a:lstStyle/>
          <a:p>
            <a:r>
              <a:rPr lang="en-US" altLang="en-US" sz="6000"/>
              <a:t>So what did we learn?</a:t>
            </a:r>
          </a:p>
        </p:txBody>
      </p:sp>
      <p:pic>
        <p:nvPicPr>
          <p:cNvPr id="65539" name="Picture 3" descr="sherlock holm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0"/>
            <a:ext cx="579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457200" y="0"/>
            <a:ext cx="8229600" cy="1143000"/>
          </a:xfrm>
        </p:spPr>
        <p:txBody>
          <a:bodyPr/>
          <a:lstStyle/>
          <a:p>
            <a:r>
              <a:rPr lang="en-GB" altLang="en-US" sz="4000"/>
              <a:t>Objective 1 </a:t>
            </a:r>
            <a:r>
              <a:rPr lang="en-US" altLang="en-US" sz="4000"/>
              <a:t>–</a:t>
            </a:r>
            <a:r>
              <a:rPr lang="en-GB" altLang="en-US" sz="4000"/>
              <a:t> Met</a:t>
            </a:r>
            <a:endParaRPr lang="en-US" altLang="en-US" sz="4000"/>
          </a:p>
        </p:txBody>
      </p:sp>
      <p:sp>
        <p:nvSpPr>
          <p:cNvPr id="66563" name="Rectangle 3"/>
          <p:cNvSpPr>
            <a:spLocks noGrp="1" noChangeArrowheads="1"/>
          </p:cNvSpPr>
          <p:nvPr>
            <p:ph type="body" idx="4294967295"/>
          </p:nvPr>
        </p:nvSpPr>
        <p:spPr>
          <a:xfrm>
            <a:off x="457200" y="1371600"/>
            <a:ext cx="8229600" cy="4525963"/>
          </a:xfrm>
        </p:spPr>
        <p:txBody>
          <a:bodyPr/>
          <a:lstStyle/>
          <a:p>
            <a:pPr>
              <a:lnSpc>
                <a:spcPct val="80000"/>
              </a:lnSpc>
              <a:buFontTx/>
              <a:buNone/>
            </a:pPr>
            <a:r>
              <a:rPr lang="en-GB" altLang="en-US" sz="2000" b="1"/>
              <a:t>“</a:t>
            </a:r>
            <a:r>
              <a:rPr lang="en-US" altLang="en-US" sz="2000" b="1"/>
              <a:t>Backing from key donor governments and institutions for a transparent audit with strong ToR.</a:t>
            </a:r>
            <a:r>
              <a:rPr lang="en-GB" altLang="en-US" sz="2000" b="1"/>
              <a:t>”</a:t>
            </a:r>
          </a:p>
          <a:p>
            <a:pPr>
              <a:lnSpc>
                <a:spcPct val="80000"/>
              </a:lnSpc>
              <a:buFontTx/>
              <a:buNone/>
            </a:pPr>
            <a:endParaRPr lang="en-GB" altLang="en-US" sz="2000"/>
          </a:p>
          <a:p>
            <a:pPr>
              <a:lnSpc>
                <a:spcPct val="80000"/>
              </a:lnSpc>
              <a:buFontTx/>
              <a:buNone/>
            </a:pPr>
            <a:r>
              <a:rPr lang="en-GB" altLang="en-US" sz="2000"/>
              <a:t>Activities</a:t>
            </a:r>
          </a:p>
          <a:p>
            <a:pPr>
              <a:lnSpc>
                <a:spcPct val="80000"/>
              </a:lnSpc>
            </a:pPr>
            <a:r>
              <a:rPr lang="en-GB" altLang="en-US" sz="2000"/>
              <a:t>Research new evidence of oil discrepancies. </a:t>
            </a:r>
          </a:p>
          <a:p>
            <a:pPr>
              <a:lnSpc>
                <a:spcPct val="80000"/>
              </a:lnSpc>
            </a:pPr>
            <a:r>
              <a:rPr lang="en-GB" altLang="en-US" sz="2000"/>
              <a:t>Lobby for language in US Appropriations legislation to force the US to act. </a:t>
            </a:r>
          </a:p>
          <a:p>
            <a:pPr>
              <a:lnSpc>
                <a:spcPct val="80000"/>
              </a:lnSpc>
            </a:pPr>
            <a:endParaRPr lang="en-GB" altLang="en-US" sz="2000"/>
          </a:p>
          <a:p>
            <a:pPr>
              <a:lnSpc>
                <a:spcPct val="80000"/>
              </a:lnSpc>
              <a:buFontTx/>
              <a:buNone/>
            </a:pPr>
            <a:r>
              <a:rPr lang="en-GB" altLang="en-US" sz="2000"/>
              <a:t>Outputs</a:t>
            </a:r>
          </a:p>
          <a:p>
            <a:pPr>
              <a:lnSpc>
                <a:spcPct val="80000"/>
              </a:lnSpc>
            </a:pPr>
            <a:r>
              <a:rPr lang="en-GB" altLang="en-US" sz="2000"/>
              <a:t>Short briefing using research published. </a:t>
            </a:r>
          </a:p>
          <a:p>
            <a:pPr>
              <a:lnSpc>
                <a:spcPct val="80000"/>
              </a:lnSpc>
            </a:pPr>
            <a:endParaRPr lang="en-GB" altLang="en-US" sz="2000"/>
          </a:p>
          <a:p>
            <a:pPr>
              <a:lnSpc>
                <a:spcPct val="80000"/>
              </a:lnSpc>
            </a:pPr>
            <a:r>
              <a:rPr lang="en-GB" altLang="en-US" sz="2000"/>
              <a:t>Story covered by at least three high impact international, and three well known Sudanese media outlets.  </a:t>
            </a:r>
            <a:endParaRPr lang="en-US" altLang="en-US" sz="2000"/>
          </a:p>
          <a:p>
            <a:pPr>
              <a:lnSpc>
                <a:spcPct val="80000"/>
              </a:lnSpc>
              <a:buFontTx/>
              <a:buNone/>
            </a:pPr>
            <a:endParaRPr lang="en-GB" altLang="en-US" sz="2000"/>
          </a:p>
          <a:p>
            <a:pPr>
              <a:lnSpc>
                <a:spcPct val="80000"/>
              </a:lnSpc>
              <a:buFontTx/>
              <a:buNone/>
            </a:pPr>
            <a:r>
              <a:rPr lang="en-GB" altLang="en-US" sz="2000"/>
              <a:t>Progress towards objective</a:t>
            </a:r>
            <a:endParaRPr lang="en-US" altLang="en-US" sz="2000"/>
          </a:p>
          <a:p>
            <a:pPr>
              <a:lnSpc>
                <a:spcPct val="80000"/>
              </a:lnSpc>
            </a:pPr>
            <a:r>
              <a:rPr lang="en-US" altLang="en-US" sz="2000"/>
              <a:t>Backing secured</a:t>
            </a:r>
          </a:p>
          <a:p>
            <a:pPr>
              <a:lnSpc>
                <a:spcPct val="80000"/>
              </a:lnSpc>
            </a:pPr>
            <a:endParaRPr lang="en-US" altLang="en-US" sz="20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457200" y="0"/>
            <a:ext cx="8229600" cy="1143000"/>
          </a:xfrm>
        </p:spPr>
        <p:txBody>
          <a:bodyPr/>
          <a:lstStyle/>
          <a:p>
            <a:r>
              <a:rPr lang="en-GB" altLang="en-US" sz="4000"/>
              <a:t>Objective 2: Partially met</a:t>
            </a:r>
            <a:endParaRPr lang="en-US" altLang="en-US" sz="4000"/>
          </a:p>
        </p:txBody>
      </p:sp>
      <p:sp>
        <p:nvSpPr>
          <p:cNvPr id="68611" name="Rectangle 3"/>
          <p:cNvSpPr>
            <a:spLocks noGrp="1" noChangeArrowheads="1"/>
          </p:cNvSpPr>
          <p:nvPr>
            <p:ph type="body" idx="4294967295"/>
          </p:nvPr>
        </p:nvSpPr>
        <p:spPr>
          <a:xfrm>
            <a:off x="457200" y="1447800"/>
            <a:ext cx="8229600" cy="4525963"/>
          </a:xfrm>
        </p:spPr>
        <p:txBody>
          <a:bodyPr/>
          <a:lstStyle/>
          <a:p>
            <a:pPr>
              <a:lnSpc>
                <a:spcPct val="80000"/>
              </a:lnSpc>
              <a:buFontTx/>
              <a:buNone/>
            </a:pPr>
            <a:r>
              <a:rPr lang="en-GB" altLang="en-US" sz="2000"/>
              <a:t>“</a:t>
            </a:r>
            <a:r>
              <a:rPr lang="en-GB" altLang="en-US" sz="2000" b="1"/>
              <a:t>Strong ToR drafted by donor-backed team, and accepted by the Sudanese govt</a:t>
            </a:r>
            <a:r>
              <a:rPr lang="en-GB" altLang="en-US" sz="2000"/>
              <a:t>”</a:t>
            </a:r>
          </a:p>
          <a:p>
            <a:pPr>
              <a:lnSpc>
                <a:spcPct val="80000"/>
              </a:lnSpc>
              <a:buFontTx/>
              <a:buNone/>
            </a:pPr>
            <a:endParaRPr lang="en-GB" altLang="en-US" sz="2000"/>
          </a:p>
          <a:p>
            <a:pPr>
              <a:lnSpc>
                <a:spcPct val="80000"/>
              </a:lnSpc>
              <a:buFontTx/>
              <a:buNone/>
            </a:pPr>
            <a:r>
              <a:rPr lang="en-GB" altLang="en-US" sz="2000"/>
              <a:t>Activities</a:t>
            </a:r>
          </a:p>
          <a:p>
            <a:pPr>
              <a:lnSpc>
                <a:spcPct val="80000"/>
              </a:lnSpc>
            </a:pPr>
            <a:r>
              <a:rPr lang="en-GB" altLang="en-US" sz="2000"/>
              <a:t>Lobby IFIs, US government, Norway. </a:t>
            </a:r>
          </a:p>
          <a:p>
            <a:pPr>
              <a:lnSpc>
                <a:spcPct val="80000"/>
              </a:lnSpc>
            </a:pPr>
            <a:r>
              <a:rPr lang="en-GB" altLang="en-US" sz="2000"/>
              <a:t>Lobby Sudan govt, South Sudan govt, Chinese / Malay authorities. </a:t>
            </a:r>
          </a:p>
          <a:p>
            <a:pPr>
              <a:lnSpc>
                <a:spcPct val="80000"/>
              </a:lnSpc>
              <a:buFontTx/>
              <a:buNone/>
            </a:pPr>
            <a:endParaRPr lang="en-GB" altLang="en-US" sz="2000"/>
          </a:p>
          <a:p>
            <a:pPr>
              <a:lnSpc>
                <a:spcPct val="80000"/>
              </a:lnSpc>
              <a:buFontTx/>
              <a:buNone/>
            </a:pPr>
            <a:r>
              <a:rPr lang="en-GB" altLang="en-US" sz="2000"/>
              <a:t>Outputs:</a:t>
            </a:r>
          </a:p>
          <a:p>
            <a:pPr>
              <a:lnSpc>
                <a:spcPct val="80000"/>
              </a:lnSpc>
            </a:pPr>
            <a:r>
              <a:rPr lang="en-GB" altLang="en-US" sz="2000"/>
              <a:t>US private commitment to push Sudan govt to accept audit ToR. </a:t>
            </a:r>
          </a:p>
          <a:p>
            <a:pPr>
              <a:lnSpc>
                <a:spcPct val="80000"/>
              </a:lnSpc>
            </a:pPr>
            <a:r>
              <a:rPr lang="en-GB" altLang="en-US" sz="2000"/>
              <a:t>Norway govt confirms that audit has been drafted. </a:t>
            </a:r>
          </a:p>
          <a:p>
            <a:pPr>
              <a:lnSpc>
                <a:spcPct val="80000"/>
              </a:lnSpc>
            </a:pPr>
            <a:r>
              <a:rPr lang="en-GB" altLang="en-US" sz="2000"/>
              <a:t>Commitments from Sudan govt, South Sudan govt, Chinese / Malay authorities. </a:t>
            </a:r>
          </a:p>
          <a:p>
            <a:pPr>
              <a:lnSpc>
                <a:spcPct val="80000"/>
              </a:lnSpc>
              <a:buFontTx/>
              <a:buNone/>
            </a:pPr>
            <a:endParaRPr lang="en-GB" altLang="en-US" sz="2000"/>
          </a:p>
          <a:p>
            <a:pPr>
              <a:lnSpc>
                <a:spcPct val="80000"/>
              </a:lnSpc>
              <a:buFontTx/>
              <a:buNone/>
            </a:pPr>
            <a:r>
              <a:rPr lang="en-GB" altLang="en-US" sz="2000"/>
              <a:t>Progress towards objective</a:t>
            </a:r>
          </a:p>
          <a:p>
            <a:pPr>
              <a:lnSpc>
                <a:spcPct val="80000"/>
              </a:lnSpc>
            </a:pPr>
            <a:r>
              <a:rPr lang="en-GB" altLang="en-US" sz="2000"/>
              <a:t>Text drafted, but decision now rests with Sudanese president’s office. Now behind on ambitious schedule. </a:t>
            </a:r>
          </a:p>
          <a:p>
            <a:pPr>
              <a:lnSpc>
                <a:spcPct val="80000"/>
              </a:lnSpc>
            </a:pPr>
            <a:endParaRPr lang="en-US" altLang="en-US" sz="20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457200" y="0"/>
            <a:ext cx="8229600" cy="1143000"/>
          </a:xfrm>
        </p:spPr>
        <p:txBody>
          <a:bodyPr/>
          <a:lstStyle/>
          <a:p>
            <a:r>
              <a:rPr lang="en-GB" altLang="en-US" sz="4000"/>
              <a:t>Objectives 3 &amp; 4 </a:t>
            </a:r>
            <a:r>
              <a:rPr lang="en-US" altLang="en-US" sz="4000"/>
              <a:t>–</a:t>
            </a:r>
            <a:r>
              <a:rPr lang="en-GB" altLang="en-US" sz="4000"/>
              <a:t> Not met</a:t>
            </a:r>
            <a:endParaRPr lang="en-US" altLang="en-US" sz="4000"/>
          </a:p>
        </p:txBody>
      </p:sp>
      <p:sp>
        <p:nvSpPr>
          <p:cNvPr id="70659" name="Rectangle 3"/>
          <p:cNvSpPr>
            <a:spLocks noGrp="1" noChangeArrowheads="1"/>
          </p:cNvSpPr>
          <p:nvPr>
            <p:ph type="body" idx="4294967295"/>
          </p:nvPr>
        </p:nvSpPr>
        <p:spPr>
          <a:xfrm>
            <a:off x="457200" y="1371600"/>
            <a:ext cx="8229600" cy="4525963"/>
          </a:xfrm>
        </p:spPr>
        <p:txBody>
          <a:bodyPr/>
          <a:lstStyle/>
          <a:p>
            <a:pPr>
              <a:lnSpc>
                <a:spcPct val="80000"/>
              </a:lnSpc>
              <a:buFontTx/>
              <a:buNone/>
            </a:pPr>
            <a:r>
              <a:rPr lang="en-GB" altLang="en-US" sz="2000"/>
              <a:t>“</a:t>
            </a:r>
            <a:r>
              <a:rPr lang="en-GB" altLang="en-US" sz="2000" b="1"/>
              <a:t>The audit to be carried out.</a:t>
            </a:r>
            <a:r>
              <a:rPr lang="en-GB" altLang="en-US" sz="2000"/>
              <a:t> ”</a:t>
            </a:r>
          </a:p>
          <a:p>
            <a:pPr>
              <a:lnSpc>
                <a:spcPct val="80000"/>
              </a:lnSpc>
              <a:buFontTx/>
              <a:buNone/>
            </a:pPr>
            <a:endParaRPr lang="en-GB" altLang="en-US" sz="2000"/>
          </a:p>
          <a:p>
            <a:pPr>
              <a:lnSpc>
                <a:spcPct val="80000"/>
              </a:lnSpc>
              <a:buFontTx/>
              <a:buNone/>
            </a:pPr>
            <a:r>
              <a:rPr lang="en-GB" altLang="en-US" sz="2000"/>
              <a:t>“</a:t>
            </a:r>
            <a:r>
              <a:rPr lang="en-GB" altLang="en-US" sz="2000" b="1"/>
              <a:t>Public backing from donors for audit recommendations to be adopted and new wealth sharing agreement to include transparency requirements</a:t>
            </a:r>
            <a:r>
              <a:rPr lang="en-GB" altLang="en-US" sz="2000"/>
              <a:t>”</a:t>
            </a:r>
          </a:p>
          <a:p>
            <a:pPr>
              <a:lnSpc>
                <a:spcPct val="80000"/>
              </a:lnSpc>
              <a:buFontTx/>
              <a:buNone/>
            </a:pPr>
            <a:endParaRPr lang="en-GB" altLang="en-US" sz="2000"/>
          </a:p>
          <a:p>
            <a:pPr>
              <a:lnSpc>
                <a:spcPct val="80000"/>
              </a:lnSpc>
              <a:buFontTx/>
              <a:buNone/>
            </a:pPr>
            <a:r>
              <a:rPr lang="en-GB" altLang="en-US" sz="2000"/>
              <a:t>Activities</a:t>
            </a:r>
          </a:p>
          <a:p>
            <a:pPr>
              <a:lnSpc>
                <a:spcPct val="80000"/>
              </a:lnSpc>
            </a:pPr>
            <a:r>
              <a:rPr lang="en-GB" altLang="en-US" sz="2000"/>
              <a:t>Lobby US govt, IFIs, Sudan govt. </a:t>
            </a:r>
          </a:p>
          <a:p>
            <a:pPr>
              <a:lnSpc>
                <a:spcPct val="80000"/>
              </a:lnSpc>
              <a:buFontTx/>
              <a:buNone/>
            </a:pPr>
            <a:endParaRPr lang="en-GB" altLang="en-US" sz="2000"/>
          </a:p>
          <a:p>
            <a:pPr>
              <a:lnSpc>
                <a:spcPct val="80000"/>
              </a:lnSpc>
              <a:buFontTx/>
              <a:buNone/>
            </a:pPr>
            <a:r>
              <a:rPr lang="en-GB" altLang="en-US" sz="2000"/>
              <a:t>Outputs</a:t>
            </a:r>
          </a:p>
          <a:p>
            <a:pPr>
              <a:lnSpc>
                <a:spcPct val="80000"/>
              </a:lnSpc>
            </a:pPr>
            <a:r>
              <a:rPr lang="en-GB" altLang="en-US" sz="2000"/>
              <a:t>Commitment from donors secured to press Sudanese govt, commitment from Sudanese govt secured to carry out audit / adopt recommendations. </a:t>
            </a:r>
          </a:p>
          <a:p>
            <a:pPr>
              <a:lnSpc>
                <a:spcPct val="80000"/>
              </a:lnSpc>
              <a:buFontTx/>
              <a:buNone/>
            </a:pPr>
            <a:endParaRPr lang="en-US" altLang="en-US" sz="2000"/>
          </a:p>
          <a:p>
            <a:pPr>
              <a:lnSpc>
                <a:spcPct val="80000"/>
              </a:lnSpc>
              <a:buFontTx/>
              <a:buNone/>
            </a:pPr>
            <a:r>
              <a:rPr lang="en-GB" altLang="en-US" sz="2000"/>
              <a:t>Progress towards both objectives</a:t>
            </a:r>
          </a:p>
          <a:p>
            <a:pPr>
              <a:lnSpc>
                <a:spcPct val="80000"/>
              </a:lnSpc>
            </a:pPr>
            <a:r>
              <a:rPr lang="en-GB" altLang="en-US" sz="2000"/>
              <a:t>None.</a:t>
            </a:r>
          </a:p>
          <a:p>
            <a:pPr>
              <a:lnSpc>
                <a:spcPct val="80000"/>
              </a:lnSpc>
              <a:buFontTx/>
              <a:buNone/>
            </a:pPr>
            <a:endParaRPr lang="en-GB" altLang="en-US" sz="2000"/>
          </a:p>
          <a:p>
            <a:pPr>
              <a:lnSpc>
                <a:spcPct val="80000"/>
              </a:lnSpc>
            </a:pPr>
            <a:endParaRPr lang="en-US" altLang="en-US" sz="20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4294967295"/>
          </p:nvPr>
        </p:nvSpPr>
        <p:spPr>
          <a:xfrm>
            <a:off x="457200" y="1065213"/>
            <a:ext cx="8229600" cy="5792787"/>
          </a:xfrm>
        </p:spPr>
        <p:txBody>
          <a:bodyPr/>
          <a:lstStyle/>
          <a:p>
            <a:pPr>
              <a:lnSpc>
                <a:spcPct val="80000"/>
              </a:lnSpc>
              <a:buFontTx/>
              <a:buNone/>
            </a:pPr>
            <a:r>
              <a:rPr lang="en-GB" altLang="en-US" sz="2000" b="1"/>
              <a:t>Any contingency actions or course corrections?</a:t>
            </a:r>
            <a:endParaRPr lang="en-GB" altLang="en-US" sz="2000"/>
          </a:p>
          <a:p>
            <a:pPr>
              <a:lnSpc>
                <a:spcPct val="80000"/>
              </a:lnSpc>
            </a:pPr>
            <a:r>
              <a:rPr lang="en-GB" altLang="en-US" sz="2000"/>
              <a:t>South Sudan’s first ever petroleum policy; satellite photography research; unable to get visas for Sudan</a:t>
            </a:r>
          </a:p>
          <a:p>
            <a:pPr>
              <a:lnSpc>
                <a:spcPct val="80000"/>
              </a:lnSpc>
              <a:buFontTx/>
              <a:buNone/>
            </a:pPr>
            <a:endParaRPr lang="en-GB" altLang="en-US" sz="2000"/>
          </a:p>
          <a:p>
            <a:pPr>
              <a:lnSpc>
                <a:spcPct val="80000"/>
              </a:lnSpc>
              <a:buFontTx/>
              <a:buNone/>
            </a:pPr>
            <a:r>
              <a:rPr lang="en-GB" altLang="en-US" sz="2000" b="1"/>
              <a:t>How was our overall progress?</a:t>
            </a:r>
            <a:endParaRPr lang="en-GB" altLang="en-US" sz="2000"/>
          </a:p>
          <a:p>
            <a:pPr>
              <a:lnSpc>
                <a:spcPct val="80000"/>
              </a:lnSpc>
            </a:pPr>
            <a:r>
              <a:rPr lang="en-US" altLang="en-US" sz="2000"/>
              <a:t>Some good progress &amp; reputation improving – helped get the audit drafted and public calls for action. Still disappointing slow rate of change however</a:t>
            </a:r>
          </a:p>
          <a:p>
            <a:pPr>
              <a:lnSpc>
                <a:spcPct val="80000"/>
              </a:lnSpc>
              <a:buFontTx/>
              <a:buNone/>
            </a:pPr>
            <a:endParaRPr lang="en-GB" altLang="en-US" sz="2000"/>
          </a:p>
          <a:p>
            <a:pPr>
              <a:lnSpc>
                <a:spcPct val="80000"/>
              </a:lnSpc>
              <a:buFontTx/>
              <a:buNone/>
            </a:pPr>
            <a:r>
              <a:rPr lang="en-GB" altLang="en-US" sz="2000" b="1"/>
              <a:t>What kind of a difference were we making?</a:t>
            </a:r>
            <a:endParaRPr lang="en-GB" altLang="en-US" sz="2000"/>
          </a:p>
          <a:p>
            <a:pPr>
              <a:lnSpc>
                <a:spcPct val="80000"/>
              </a:lnSpc>
              <a:buFontTx/>
              <a:buNone/>
            </a:pPr>
            <a:r>
              <a:rPr lang="en-GB" altLang="en-US" sz="2000"/>
              <a:t>Positive </a:t>
            </a:r>
            <a:r>
              <a:rPr lang="en-US" altLang="en-US" sz="2000"/>
              <a:t>–</a:t>
            </a:r>
            <a:r>
              <a:rPr lang="en-GB" altLang="en-US" sz="2000"/>
              <a:t> in terms of positioning:</a:t>
            </a:r>
          </a:p>
          <a:p>
            <a:pPr>
              <a:lnSpc>
                <a:spcPct val="80000"/>
              </a:lnSpc>
            </a:pPr>
            <a:r>
              <a:rPr lang="en-GB" altLang="en-US" sz="2000"/>
              <a:t>Raising awareness of transparency issues in Sudan</a:t>
            </a:r>
          </a:p>
          <a:p>
            <a:pPr>
              <a:lnSpc>
                <a:spcPct val="80000"/>
              </a:lnSpc>
            </a:pPr>
            <a:r>
              <a:rPr lang="en-GB" altLang="en-US" sz="2000"/>
              <a:t>Working towards getting an audit carried out </a:t>
            </a:r>
          </a:p>
          <a:p>
            <a:pPr>
              <a:lnSpc>
                <a:spcPct val="80000"/>
              </a:lnSpc>
            </a:pPr>
            <a:r>
              <a:rPr lang="en-GB" altLang="en-US" sz="2000"/>
              <a:t>Being poised to influence South Sudan’s first ever petroleum policy</a:t>
            </a:r>
          </a:p>
          <a:p>
            <a:pPr>
              <a:lnSpc>
                <a:spcPct val="80000"/>
              </a:lnSpc>
            </a:pPr>
            <a:r>
              <a:rPr lang="en-GB" altLang="en-US" sz="2000"/>
              <a:t>Securing language in US appropriations act to get the govt to act on corruption issues in South Sudan</a:t>
            </a:r>
          </a:p>
          <a:p>
            <a:pPr>
              <a:lnSpc>
                <a:spcPct val="80000"/>
              </a:lnSpc>
              <a:buFontTx/>
              <a:buNone/>
            </a:pPr>
            <a:endParaRPr lang="en-GB" altLang="en-US" sz="2000"/>
          </a:p>
          <a:p>
            <a:pPr>
              <a:lnSpc>
                <a:spcPct val="80000"/>
              </a:lnSpc>
              <a:buFontTx/>
              <a:buNone/>
            </a:pPr>
            <a:r>
              <a:rPr lang="en-GB" altLang="en-US" sz="2000"/>
              <a:t>Negative:</a:t>
            </a:r>
          </a:p>
          <a:p>
            <a:pPr>
              <a:lnSpc>
                <a:spcPct val="80000"/>
              </a:lnSpc>
            </a:pPr>
            <a:r>
              <a:rPr lang="en-GB" altLang="en-US" sz="2000"/>
              <a:t>Delays in getting visas!</a:t>
            </a:r>
          </a:p>
          <a:p>
            <a:pPr>
              <a:lnSpc>
                <a:spcPct val="80000"/>
              </a:lnSpc>
              <a:buFontTx/>
              <a:buNone/>
            </a:pPr>
            <a:endParaRPr lang="en-GB" altLang="en-US" sz="2000"/>
          </a:p>
          <a:p>
            <a:pPr>
              <a:lnSpc>
                <a:spcPct val="80000"/>
              </a:lnSpc>
            </a:pPr>
            <a:endParaRPr lang="en-US" altLang="en-US" sz="2000"/>
          </a:p>
        </p:txBody>
      </p:sp>
      <p:sp>
        <p:nvSpPr>
          <p:cNvPr id="72707" name="TextBox 2"/>
          <p:cNvSpPr txBox="1">
            <a:spLocks noChangeArrowheads="1"/>
          </p:cNvSpPr>
          <p:nvPr/>
        </p:nvSpPr>
        <p:spPr bwMode="auto">
          <a:xfrm>
            <a:off x="457200" y="2286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US" altLang="en-US" sz="4000">
                <a:ea typeface="ＭＳ Ｐゴシック" charset="-128"/>
              </a:rPr>
              <a:t>What else did we find out?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468313" y="0"/>
            <a:ext cx="8229600" cy="836613"/>
          </a:xfrm>
        </p:spPr>
        <p:txBody>
          <a:bodyPr/>
          <a:lstStyle/>
          <a:p>
            <a:r>
              <a:rPr lang="en-GB" altLang="en-US" sz="2800"/>
              <a:t>What evidence did we have for our effectiveness?</a:t>
            </a:r>
            <a:endParaRPr lang="en-US" altLang="en-US" sz="2800"/>
          </a:p>
        </p:txBody>
      </p:sp>
      <p:sp>
        <p:nvSpPr>
          <p:cNvPr id="74755" name="Rectangle 3"/>
          <p:cNvSpPr>
            <a:spLocks noGrp="1" noChangeArrowheads="1"/>
          </p:cNvSpPr>
          <p:nvPr>
            <p:ph type="body" idx="4294967295"/>
          </p:nvPr>
        </p:nvSpPr>
        <p:spPr>
          <a:xfrm>
            <a:off x="457200" y="3657600"/>
            <a:ext cx="3733800" cy="3354388"/>
          </a:xfrm>
        </p:spPr>
        <p:txBody>
          <a:bodyPr/>
          <a:lstStyle/>
          <a:p>
            <a:pPr>
              <a:lnSpc>
                <a:spcPct val="80000"/>
              </a:lnSpc>
              <a:buFontTx/>
              <a:buNone/>
            </a:pPr>
            <a:r>
              <a:rPr lang="en-GB" altLang="en-US" sz="1600" b="1"/>
              <a:t>Private congratulations on our work:</a:t>
            </a:r>
          </a:p>
          <a:p>
            <a:pPr>
              <a:lnSpc>
                <a:spcPct val="80000"/>
              </a:lnSpc>
              <a:buFontTx/>
              <a:buNone/>
            </a:pPr>
            <a:endParaRPr lang="en-GB" altLang="en-US" sz="1400" b="1"/>
          </a:p>
          <a:p>
            <a:pPr>
              <a:lnSpc>
                <a:spcPct val="80000"/>
              </a:lnSpc>
              <a:buFontTx/>
              <a:buNone/>
            </a:pPr>
            <a:r>
              <a:rPr lang="en-GB" altLang="en-US" sz="1400"/>
              <a:t>Off record: Donor government</a:t>
            </a:r>
          </a:p>
          <a:p>
            <a:pPr>
              <a:lnSpc>
                <a:spcPct val="80000"/>
              </a:lnSpc>
              <a:buFontTx/>
              <a:buNone/>
            </a:pPr>
            <a:endParaRPr lang="en-GB" altLang="en-US" sz="1400"/>
          </a:p>
          <a:p>
            <a:pPr>
              <a:lnSpc>
                <a:spcPct val="80000"/>
              </a:lnSpc>
              <a:buFontTx/>
              <a:buNone/>
            </a:pPr>
            <a:r>
              <a:rPr lang="en-GB" altLang="en-US" sz="1400"/>
              <a:t>A major Sudan expert said:  “Congratulations on your report! It was an amazing piece of work, and has had a larger impact than any other public report that I can think of on Sudan, and that's no small feat!” </a:t>
            </a:r>
          </a:p>
          <a:p>
            <a:pPr>
              <a:lnSpc>
                <a:spcPct val="80000"/>
              </a:lnSpc>
              <a:buFontTx/>
              <a:buNone/>
            </a:pPr>
            <a:endParaRPr lang="en-GB" altLang="en-US" sz="1400"/>
          </a:p>
          <a:p>
            <a:pPr>
              <a:lnSpc>
                <a:spcPct val="80000"/>
              </a:lnSpc>
              <a:buFontTx/>
              <a:buNone/>
            </a:pPr>
            <a:r>
              <a:rPr lang="en-GB" altLang="en-US" sz="1400"/>
              <a:t>Donor government: our Sudan campaigner was referred to </a:t>
            </a:r>
            <a:r>
              <a:rPr lang="en-US" altLang="en-US" sz="1400"/>
              <a:t>as “a force of nature” on the issue of transparency in Sudan. </a:t>
            </a:r>
          </a:p>
        </p:txBody>
      </p:sp>
      <p:pic>
        <p:nvPicPr>
          <p:cNvPr id="74756" name="Picture 3" descr="south-sudan-oil-2010-12-23-7-0-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990600"/>
            <a:ext cx="37179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Box 4"/>
          <p:cNvSpPr txBox="1">
            <a:spLocks noChangeArrowheads="1"/>
          </p:cNvSpPr>
          <p:nvPr/>
        </p:nvSpPr>
        <p:spPr bwMode="auto">
          <a:xfrm>
            <a:off x="457200" y="914400"/>
            <a:ext cx="43434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80000"/>
              </a:lnSpc>
            </a:pPr>
            <a:r>
              <a:rPr lang="en-GB" altLang="en-US" sz="1600" b="1">
                <a:ea typeface="ＭＳ Ｐゴシック" charset="-128"/>
              </a:rPr>
              <a:t>Public calls following GW lobbying:</a:t>
            </a:r>
          </a:p>
          <a:p>
            <a:pPr>
              <a:lnSpc>
                <a:spcPct val="80000"/>
              </a:lnSpc>
            </a:pPr>
            <a:endParaRPr lang="en-GB" altLang="en-US" sz="1400" b="1">
              <a:ea typeface="ＭＳ Ｐゴシック" charset="-128"/>
            </a:endParaRPr>
          </a:p>
          <a:p>
            <a:pPr>
              <a:lnSpc>
                <a:spcPct val="80000"/>
              </a:lnSpc>
            </a:pPr>
            <a:r>
              <a:rPr lang="en-GB" altLang="en-US" sz="1400">
                <a:ea typeface="ＭＳ Ｐゴシック" charset="-128"/>
              </a:rPr>
              <a:t>Senior political figures in South Sudan</a:t>
            </a:r>
          </a:p>
          <a:p>
            <a:pPr>
              <a:lnSpc>
                <a:spcPct val="80000"/>
              </a:lnSpc>
            </a:pPr>
            <a:endParaRPr lang="en-GB" altLang="en-US" sz="1400" b="1">
              <a:ea typeface="ＭＳ Ｐゴシック" charset="-128"/>
            </a:endParaRPr>
          </a:p>
          <a:p>
            <a:pPr>
              <a:lnSpc>
                <a:spcPct val="80000"/>
              </a:lnSpc>
            </a:pPr>
            <a:r>
              <a:rPr lang="en-GB" altLang="en-US" sz="1400">
                <a:ea typeface="ＭＳ Ｐゴシック" charset="-128"/>
              </a:rPr>
              <a:t>International Assessment and Evaluation Commission reports</a:t>
            </a:r>
          </a:p>
          <a:p>
            <a:pPr>
              <a:lnSpc>
                <a:spcPct val="80000"/>
              </a:lnSpc>
            </a:pPr>
            <a:endParaRPr lang="en-GB" altLang="en-US" sz="1400">
              <a:ea typeface="ＭＳ Ｐゴシック" charset="-128"/>
            </a:endParaRPr>
          </a:p>
          <a:p>
            <a:pPr>
              <a:lnSpc>
                <a:spcPct val="80000"/>
              </a:lnSpc>
            </a:pPr>
            <a:r>
              <a:rPr lang="en-GB" altLang="en-US" sz="1400">
                <a:ea typeface="ＭＳ Ｐゴシック" charset="-128"/>
              </a:rPr>
              <a:t>UK’s Africa Minister, Glenys Kinnock</a:t>
            </a:r>
          </a:p>
          <a:p>
            <a:pPr>
              <a:lnSpc>
                <a:spcPct val="80000"/>
              </a:lnSpc>
            </a:pPr>
            <a:endParaRPr lang="en-GB" altLang="en-US" sz="1400" b="1">
              <a:ea typeface="ＭＳ Ｐゴシック" charset="-128"/>
            </a:endParaRPr>
          </a:p>
          <a:p>
            <a:pPr>
              <a:lnSpc>
                <a:spcPct val="80000"/>
              </a:lnSpc>
            </a:pPr>
            <a:r>
              <a:rPr lang="en-GB" altLang="en-US" sz="1400">
                <a:ea typeface="ＭＳ Ｐゴシック" charset="-128"/>
              </a:rPr>
              <a:t>Several UK Lords</a:t>
            </a:r>
            <a:endParaRPr lang="en-GB" altLang="en-US" sz="1400" b="1">
              <a:ea typeface="ＭＳ Ｐゴシック" charset="-128"/>
            </a:endParaRPr>
          </a:p>
          <a:p>
            <a:pPr>
              <a:lnSpc>
                <a:spcPct val="80000"/>
              </a:lnSpc>
            </a:pPr>
            <a:endParaRPr lang="en-GB" altLang="en-US" sz="1400" b="1">
              <a:ea typeface="ＭＳ Ｐゴシック" charset="-128"/>
            </a:endParaRPr>
          </a:p>
          <a:p>
            <a:endParaRPr lang="en-US" altLang="en-US" sz="1200">
              <a:ea typeface="ＭＳ Ｐゴシック" charset="-128"/>
            </a:endParaRPr>
          </a:p>
        </p:txBody>
      </p:sp>
      <p:sp>
        <p:nvSpPr>
          <p:cNvPr id="74758" name="TextBox 6"/>
          <p:cNvSpPr txBox="1">
            <a:spLocks noChangeArrowheads="1"/>
          </p:cNvSpPr>
          <p:nvPr/>
        </p:nvSpPr>
        <p:spPr bwMode="auto">
          <a:xfrm>
            <a:off x="4572000" y="3733800"/>
            <a:ext cx="42672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lvl="1">
              <a:lnSpc>
                <a:spcPct val="80000"/>
              </a:lnSpc>
            </a:pPr>
            <a:r>
              <a:rPr lang="en-US" altLang="en-US" sz="1600" b="1">
                <a:ea typeface="ＭＳ Ｐゴシック" charset="-128"/>
              </a:rPr>
              <a:t>Policy tracking:</a:t>
            </a:r>
          </a:p>
          <a:p>
            <a:pPr lvl="1">
              <a:lnSpc>
                <a:spcPct val="80000"/>
              </a:lnSpc>
            </a:pPr>
            <a:endParaRPr lang="en-US" altLang="en-US" sz="1400" b="1">
              <a:ea typeface="ＭＳ Ｐゴシック" charset="-128"/>
            </a:endParaRPr>
          </a:p>
          <a:p>
            <a:pPr lvl="1">
              <a:lnSpc>
                <a:spcPct val="80000"/>
              </a:lnSpc>
            </a:pPr>
            <a:r>
              <a:rPr lang="en-US" altLang="en-US" sz="1400" b="1">
                <a:ea typeface="ＭＳ Ｐゴシック" charset="-128"/>
              </a:rPr>
              <a:t>UK Associate Parliamentary Group on Sudan </a:t>
            </a:r>
            <a:r>
              <a:rPr lang="en-US" altLang="en-US" sz="1400">
                <a:ea typeface="ＭＳ Ｐゴシック" charset="-128"/>
              </a:rPr>
              <a:t>report namechecks our work and mirrors many of our policy calls.</a:t>
            </a:r>
          </a:p>
          <a:p>
            <a:pPr lvl="1">
              <a:lnSpc>
                <a:spcPct val="80000"/>
              </a:lnSpc>
            </a:pPr>
            <a:endParaRPr lang="en-US" altLang="en-US" sz="1400">
              <a:ea typeface="ＭＳ Ｐゴシック" charset="-128"/>
            </a:endParaRPr>
          </a:p>
          <a:p>
            <a:pPr lvl="1">
              <a:lnSpc>
                <a:spcPct val="80000"/>
              </a:lnSpc>
            </a:pPr>
            <a:endParaRPr lang="en-US" altLang="en-US" sz="1400">
              <a:ea typeface="ＭＳ Ｐゴシック" charset="-128"/>
            </a:endParaRPr>
          </a:p>
          <a:p>
            <a:pPr lvl="1">
              <a:lnSpc>
                <a:spcPct val="80000"/>
              </a:lnSpc>
            </a:pPr>
            <a:endParaRPr lang="en-US" altLang="en-US" sz="1400">
              <a:ea typeface="ＭＳ Ｐゴシック" charset="-128"/>
            </a:endParaRPr>
          </a:p>
          <a:p>
            <a:pPr lvl="1">
              <a:lnSpc>
                <a:spcPct val="80000"/>
              </a:lnSpc>
            </a:pPr>
            <a:r>
              <a:rPr lang="en-US" altLang="en-US" sz="1600" b="1">
                <a:ea typeface="ＭＳ Ｐゴシック" charset="-128"/>
              </a:rPr>
              <a:t>Media presence and response:</a:t>
            </a:r>
          </a:p>
          <a:p>
            <a:pPr lvl="1">
              <a:lnSpc>
                <a:spcPct val="80000"/>
              </a:lnSpc>
            </a:pPr>
            <a:endParaRPr lang="en-US" altLang="en-US" sz="1400">
              <a:ea typeface="ＭＳ Ｐゴシック" charset="-128"/>
            </a:endParaRPr>
          </a:p>
          <a:p>
            <a:pPr lvl="1">
              <a:lnSpc>
                <a:spcPct val="80000"/>
              </a:lnSpc>
            </a:pPr>
            <a:r>
              <a:rPr lang="en-GB" altLang="en-US" sz="1400" b="1">
                <a:ea typeface="ＭＳ Ｐゴシック" charset="-128"/>
              </a:rPr>
              <a:t>Sudanese United government energy minister </a:t>
            </a:r>
            <a:r>
              <a:rPr lang="en-GB" altLang="en-US" sz="1400">
                <a:ea typeface="ＭＳ Ｐゴシック" charset="-128"/>
              </a:rPr>
              <a:t>invites GW to Khartoum to inspect the oil books, in a live TV debate with our Sudan campaigner on BBC Arabic</a:t>
            </a:r>
            <a:r>
              <a:rPr lang="en-US" altLang="en-US" sz="1400">
                <a:ea typeface="ＭＳ Ｐゴシック" charset="-128"/>
              </a:rPr>
              <a:t>  TV</a:t>
            </a:r>
            <a:endParaRPr lang="en-GB" altLang="en-US" sz="1400">
              <a:ea typeface="ＭＳ Ｐゴシック" charset="-128"/>
            </a:endParaRPr>
          </a:p>
          <a:p>
            <a:pPr lvl="1">
              <a:lnSpc>
                <a:spcPct val="80000"/>
              </a:lnSpc>
            </a:pPr>
            <a:endParaRPr lang="en-GB" altLang="en-US" sz="1400">
              <a:ea typeface="ＭＳ Ｐゴシック" charset="-128"/>
            </a:endParaRPr>
          </a:p>
          <a:p>
            <a:endParaRPr lang="en-US" altLang="en-US" sz="1200">
              <a:ea typeface="ＭＳ Ｐゴシック"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468313" y="0"/>
            <a:ext cx="8229600" cy="1143000"/>
          </a:xfrm>
        </p:spPr>
        <p:txBody>
          <a:bodyPr/>
          <a:lstStyle/>
          <a:p>
            <a:r>
              <a:rPr lang="en-GB" altLang="en-US" sz="3600"/>
              <a:t>So what did we know after 6 months?</a:t>
            </a:r>
            <a:endParaRPr lang="en-US" altLang="en-US" sz="3600"/>
          </a:p>
        </p:txBody>
      </p:sp>
      <p:sp>
        <p:nvSpPr>
          <p:cNvPr id="76803" name="Rectangle 3"/>
          <p:cNvSpPr>
            <a:spLocks noGrp="1" noChangeArrowheads="1"/>
          </p:cNvSpPr>
          <p:nvPr>
            <p:ph type="body" idx="4294967295"/>
          </p:nvPr>
        </p:nvSpPr>
        <p:spPr>
          <a:xfrm>
            <a:off x="468313" y="1125538"/>
            <a:ext cx="8229600" cy="5499100"/>
          </a:xfrm>
        </p:spPr>
        <p:txBody>
          <a:bodyPr/>
          <a:lstStyle/>
          <a:p>
            <a:pPr>
              <a:lnSpc>
                <a:spcPct val="80000"/>
              </a:lnSpc>
            </a:pPr>
            <a:r>
              <a:rPr lang="en-US" altLang="en-US" sz="2000" b="1"/>
              <a:t>Positive impact? </a:t>
            </a:r>
          </a:p>
          <a:p>
            <a:pPr lvl="1">
              <a:lnSpc>
                <a:spcPct val="80000"/>
              </a:lnSpc>
            </a:pPr>
            <a:r>
              <a:rPr lang="en-US" altLang="en-US" sz="1600"/>
              <a:t>Not yet. </a:t>
            </a:r>
            <a:r>
              <a:rPr lang="en-GB" altLang="en-US" sz="1600"/>
              <a:t>Continual monitoring necessary.</a:t>
            </a:r>
          </a:p>
          <a:p>
            <a:pPr lvl="1">
              <a:lnSpc>
                <a:spcPct val="80000"/>
              </a:lnSpc>
              <a:buFontTx/>
              <a:buNone/>
            </a:pPr>
            <a:endParaRPr lang="en-US" altLang="en-US" sz="1600"/>
          </a:p>
          <a:p>
            <a:pPr>
              <a:lnSpc>
                <a:spcPct val="80000"/>
              </a:lnSpc>
            </a:pPr>
            <a:r>
              <a:rPr lang="en-US" altLang="en-US" sz="2000" b="1"/>
              <a:t>Positive outcomes? </a:t>
            </a:r>
          </a:p>
          <a:p>
            <a:pPr lvl="1">
              <a:lnSpc>
                <a:spcPct val="80000"/>
              </a:lnSpc>
            </a:pPr>
            <a:r>
              <a:rPr lang="en-US" altLang="en-US" sz="1600"/>
              <a:t>Yes - incremental improvements, but not as much as we had hoped</a:t>
            </a:r>
          </a:p>
          <a:p>
            <a:pPr lvl="1">
              <a:lnSpc>
                <a:spcPct val="80000"/>
              </a:lnSpc>
            </a:pPr>
            <a:r>
              <a:rPr lang="en-US" altLang="en-US" sz="1600"/>
              <a:t>No – delays in getting hold of visas!</a:t>
            </a:r>
          </a:p>
          <a:p>
            <a:pPr lvl="1">
              <a:lnSpc>
                <a:spcPct val="80000"/>
              </a:lnSpc>
              <a:buFontTx/>
              <a:buNone/>
            </a:pPr>
            <a:endParaRPr lang="en-US" altLang="en-US" sz="1600"/>
          </a:p>
          <a:p>
            <a:pPr>
              <a:lnSpc>
                <a:spcPct val="80000"/>
              </a:lnSpc>
            </a:pPr>
            <a:r>
              <a:rPr lang="en-US" altLang="en-US" sz="2000" b="1"/>
              <a:t>Contribution to outcomes? </a:t>
            </a:r>
            <a:endParaRPr lang="en-US" altLang="en-US" sz="2000"/>
          </a:p>
          <a:p>
            <a:pPr lvl="1">
              <a:lnSpc>
                <a:spcPct val="80000"/>
              </a:lnSpc>
            </a:pPr>
            <a:r>
              <a:rPr lang="en-US" altLang="en-US" sz="1600"/>
              <a:t>Yes.</a:t>
            </a:r>
            <a:r>
              <a:rPr lang="en-US" altLang="en-US" sz="1600" b="1"/>
              <a:t> </a:t>
            </a:r>
            <a:r>
              <a:rPr lang="en-US" altLang="en-US" sz="1600"/>
              <a:t>Disappointed with progress but knew we had done a good job – of course our work had raised the heckles of North Sudan and prevented us from getting visas.</a:t>
            </a:r>
          </a:p>
          <a:p>
            <a:pPr lvl="1">
              <a:lnSpc>
                <a:spcPct val="80000"/>
              </a:lnSpc>
              <a:buFontTx/>
              <a:buNone/>
            </a:pPr>
            <a:endParaRPr lang="en-US" altLang="en-US" sz="1600"/>
          </a:p>
          <a:p>
            <a:pPr>
              <a:lnSpc>
                <a:spcPct val="80000"/>
              </a:lnSpc>
            </a:pPr>
            <a:r>
              <a:rPr lang="en-GB" altLang="en-US" sz="2000" b="1"/>
              <a:t>On schedule?</a:t>
            </a:r>
            <a:r>
              <a:rPr lang="en-GB" altLang="en-US" sz="2000"/>
              <a:t> </a:t>
            </a:r>
          </a:p>
          <a:p>
            <a:pPr lvl="1">
              <a:lnSpc>
                <a:spcPct val="80000"/>
              </a:lnSpc>
            </a:pPr>
            <a:r>
              <a:rPr lang="en-GB" altLang="en-US" sz="1600"/>
              <a:t>To the greatest extent, yes, and all activities carried out</a:t>
            </a:r>
          </a:p>
          <a:p>
            <a:pPr lvl="1">
              <a:lnSpc>
                <a:spcPct val="80000"/>
              </a:lnSpc>
              <a:buFontTx/>
              <a:buNone/>
            </a:pPr>
            <a:endParaRPr lang="en-US" altLang="en-US" sz="1600"/>
          </a:p>
          <a:p>
            <a:pPr>
              <a:lnSpc>
                <a:spcPct val="80000"/>
              </a:lnSpc>
            </a:pPr>
            <a:r>
              <a:rPr lang="en-US" altLang="en-US" sz="2000" b="1"/>
              <a:t>How did this help us? </a:t>
            </a:r>
          </a:p>
          <a:p>
            <a:pPr lvl="1">
              <a:lnSpc>
                <a:spcPct val="80000"/>
              </a:lnSpc>
            </a:pPr>
            <a:r>
              <a:rPr lang="en-US" altLang="en-US" sz="1600"/>
              <a:t>Informed tactics: US &amp; Norway were now more responsive to our work</a:t>
            </a:r>
          </a:p>
          <a:p>
            <a:pPr lvl="1">
              <a:lnSpc>
                <a:spcPct val="80000"/>
              </a:lnSpc>
            </a:pPr>
            <a:r>
              <a:rPr lang="en-US" altLang="en-US" sz="1600"/>
              <a:t>Helped us show our effectiveness and secure new funding for 3 years</a:t>
            </a:r>
          </a:p>
          <a:p>
            <a:pPr lvl="1">
              <a:lnSpc>
                <a:spcPct val="80000"/>
              </a:lnSpc>
              <a:buFontTx/>
              <a:buNone/>
            </a:pPr>
            <a:endParaRPr lang="en-US" altLang="en-US" sz="1600"/>
          </a:p>
          <a:p>
            <a:pPr>
              <a:lnSpc>
                <a:spcPct val="80000"/>
              </a:lnSpc>
            </a:pPr>
            <a:r>
              <a:rPr lang="en-US" altLang="en-US" sz="2000" b="1"/>
              <a:t>When would we be able to evaluate impact? </a:t>
            </a:r>
          </a:p>
          <a:p>
            <a:pPr lvl="1">
              <a:lnSpc>
                <a:spcPct val="80000"/>
              </a:lnSpc>
            </a:pPr>
            <a:r>
              <a:rPr lang="en-US" altLang="en-US" sz="1600"/>
              <a:t>When improvements are secured in people's lives.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ltLang="en-US" sz="4000"/>
              <a:t/>
            </a:r>
            <a:br>
              <a:rPr lang="en-GB" altLang="en-US" sz="4000"/>
            </a:br>
            <a:r>
              <a:rPr lang="en-GB" altLang="en-US" sz="4000">
                <a:solidFill>
                  <a:srgbClr val="FF66CC"/>
                </a:solidFill>
              </a:rPr>
              <a:t>M&amp;E can be a valuable part of your campaign</a:t>
            </a:r>
            <a:br>
              <a:rPr lang="en-GB" altLang="en-US" sz="4000">
                <a:solidFill>
                  <a:srgbClr val="FF66CC"/>
                </a:solidFill>
              </a:rPr>
            </a:br>
            <a:endParaRPr lang="en-GB" altLang="en-US" sz="4000">
              <a:solidFill>
                <a:srgbClr val="FF66CC"/>
              </a:solidFill>
            </a:endParaRPr>
          </a:p>
        </p:txBody>
      </p:sp>
      <p:sp>
        <p:nvSpPr>
          <p:cNvPr id="6147" name="Rectangle 3"/>
          <p:cNvSpPr>
            <a:spLocks noGrp="1" noChangeArrowheads="1"/>
          </p:cNvSpPr>
          <p:nvPr>
            <p:ph type="body" idx="1"/>
          </p:nvPr>
        </p:nvSpPr>
        <p:spPr/>
        <p:txBody>
          <a:bodyPr/>
          <a:lstStyle/>
          <a:p>
            <a:endParaRPr lang="en-GB" altLang="en-US"/>
          </a:p>
          <a:p>
            <a:r>
              <a:rPr lang="en-GB" altLang="en-US"/>
              <a:t>In development and planning stages</a:t>
            </a:r>
          </a:p>
          <a:p>
            <a:r>
              <a:rPr lang="en-GB" altLang="en-US"/>
              <a:t>During campaign delivery /implementation</a:t>
            </a:r>
          </a:p>
          <a:p>
            <a:r>
              <a:rPr lang="en-GB" altLang="en-US"/>
              <a:t>At the end of the campaign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p:txBody>
          <a:bodyPr/>
          <a:lstStyle/>
          <a:p>
            <a:r>
              <a:rPr lang="en-US" altLang="en-US" sz="4000"/>
              <a:t>How did this contribute towards building a learning culture?</a:t>
            </a:r>
          </a:p>
        </p:txBody>
      </p:sp>
      <p:sp>
        <p:nvSpPr>
          <p:cNvPr id="77827" name="Content Placeholder 2"/>
          <p:cNvSpPr>
            <a:spLocks noGrp="1"/>
          </p:cNvSpPr>
          <p:nvPr>
            <p:ph idx="4294967295"/>
          </p:nvPr>
        </p:nvSpPr>
        <p:spPr>
          <a:xfrm>
            <a:off x="457200" y="1828800"/>
            <a:ext cx="8229600" cy="4525963"/>
          </a:xfrm>
        </p:spPr>
        <p:txBody>
          <a:bodyPr/>
          <a:lstStyle/>
          <a:p>
            <a:r>
              <a:rPr lang="en-US" altLang="en-US" sz="2400"/>
              <a:t>Review of findings and process with individual Campaign Managers individually and together</a:t>
            </a:r>
          </a:p>
          <a:p>
            <a:pPr>
              <a:buFontTx/>
              <a:buNone/>
            </a:pPr>
            <a:endParaRPr lang="en-US" altLang="en-US" sz="2400"/>
          </a:p>
          <a:p>
            <a:r>
              <a:rPr lang="en-US" altLang="en-US" sz="2400"/>
              <a:t>Encouraging staff to gather attributions as they go along</a:t>
            </a:r>
          </a:p>
          <a:p>
            <a:endParaRPr lang="en-US" altLang="en-US" sz="2400"/>
          </a:p>
          <a:p>
            <a:r>
              <a:rPr lang="en-US" altLang="en-US" sz="2400"/>
              <a:t>Organisation-wide presentation to follow each round of assessments summarising where the organisation is at</a:t>
            </a:r>
          </a:p>
          <a:p>
            <a:pPr>
              <a:buFontTx/>
              <a:buNone/>
            </a:pPr>
            <a:endParaRPr lang="en-US" altLang="en-US" sz="2400"/>
          </a:p>
          <a:p>
            <a:r>
              <a:rPr lang="en-US" altLang="en-US" sz="2400"/>
              <a:t>End of year internal report and external annual review to explain better the timeline of activities leading to outputs, outcomes and chances of impact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533400" y="0"/>
            <a:ext cx="8229600" cy="1143000"/>
          </a:xfrm>
        </p:spPr>
        <p:txBody>
          <a:bodyPr/>
          <a:lstStyle/>
          <a:p>
            <a:r>
              <a:rPr lang="en-GB" altLang="en-US" sz="4000"/>
              <a:t>What should I take away from this?</a:t>
            </a:r>
            <a:endParaRPr lang="en-US" altLang="en-US" sz="4000"/>
          </a:p>
        </p:txBody>
      </p:sp>
      <p:sp>
        <p:nvSpPr>
          <p:cNvPr id="78851" name="Rectangle 3"/>
          <p:cNvSpPr>
            <a:spLocks noGrp="1" noChangeArrowheads="1"/>
          </p:cNvSpPr>
          <p:nvPr>
            <p:ph type="body" idx="4294967295"/>
          </p:nvPr>
        </p:nvSpPr>
        <p:spPr>
          <a:xfrm>
            <a:off x="533400" y="1219200"/>
            <a:ext cx="3581400" cy="4800600"/>
          </a:xfrm>
        </p:spPr>
        <p:txBody>
          <a:bodyPr/>
          <a:lstStyle/>
          <a:p>
            <a:r>
              <a:rPr lang="en-US" altLang="en-US" sz="2400"/>
              <a:t>Gather attributions as you campaign</a:t>
            </a:r>
          </a:p>
          <a:p>
            <a:endParaRPr lang="en-US" altLang="en-US" sz="2400"/>
          </a:p>
          <a:p>
            <a:r>
              <a:rPr lang="en-US" altLang="en-US" sz="2400"/>
              <a:t>Keep evaluation light-touch</a:t>
            </a:r>
          </a:p>
          <a:p>
            <a:endParaRPr lang="en-US" altLang="en-US" sz="2400"/>
          </a:p>
          <a:p>
            <a:r>
              <a:rPr lang="en-US" altLang="en-US" sz="2400"/>
              <a:t>Try to ensure someone neutral checks your evaluation</a:t>
            </a:r>
          </a:p>
        </p:txBody>
      </p:sp>
      <p:pic>
        <p:nvPicPr>
          <p:cNvPr id="78852" name="Picture 5" descr="8e93f440-0f7c-11df-a450-00144feabdc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1295400"/>
            <a:ext cx="46847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extBox 6"/>
          <p:cNvSpPr txBox="1">
            <a:spLocks noChangeArrowheads="1"/>
          </p:cNvSpPr>
          <p:nvPr/>
        </p:nvSpPr>
        <p:spPr bwMode="auto">
          <a:xfrm>
            <a:off x="609600" y="5715000"/>
            <a:ext cx="8305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buFont typeface="Arial" charset="0"/>
              <a:buChar char="•"/>
            </a:pPr>
            <a:r>
              <a:rPr lang="en-US" altLang="en-US" sz="2400">
                <a:ea typeface="ＭＳ Ｐゴシック" charset="-128"/>
              </a:rPr>
              <a:t> Build a picture of the consequences of your work</a:t>
            </a:r>
          </a:p>
          <a:p>
            <a:pPr algn="ctr"/>
            <a:endParaRPr lang="en-US" altLang="en-US" sz="2800">
              <a:ea typeface="ＭＳ Ｐゴシック"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9750" y="765175"/>
            <a:ext cx="8229600" cy="1143000"/>
          </a:xfrm>
        </p:spPr>
        <p:txBody>
          <a:bodyPr/>
          <a:lstStyle/>
          <a:p>
            <a:r>
              <a:rPr lang="en-GB" altLang="en-US" sz="4000" b="1">
                <a:solidFill>
                  <a:srgbClr val="FF66CC"/>
                </a:solidFill>
              </a:rPr>
              <a:t>Questions and discussion</a:t>
            </a:r>
            <a:r>
              <a:rPr lang="en-GB" altLang="en-US" sz="4000">
                <a:solidFill>
                  <a:srgbClr val="FF66CC"/>
                </a:solidFill>
              </a:rPr>
              <a:t> </a:t>
            </a:r>
            <a:br>
              <a:rPr lang="en-GB" altLang="en-US" sz="4000">
                <a:solidFill>
                  <a:srgbClr val="FF66CC"/>
                </a:solidFill>
              </a:rPr>
            </a:br>
            <a:r>
              <a:rPr lang="en-GB" altLang="en-US" sz="4000">
                <a:solidFill>
                  <a:srgbClr val="FF66CC"/>
                </a:solidFill>
              </a:rPr>
              <a:t>Questions to think about:</a:t>
            </a:r>
          </a:p>
        </p:txBody>
      </p:sp>
      <p:sp>
        <p:nvSpPr>
          <p:cNvPr id="39939" name="Rectangle 3"/>
          <p:cNvSpPr>
            <a:spLocks noGrp="1" noChangeArrowheads="1"/>
          </p:cNvSpPr>
          <p:nvPr>
            <p:ph type="body" idx="1"/>
          </p:nvPr>
        </p:nvSpPr>
        <p:spPr/>
        <p:txBody>
          <a:bodyPr/>
          <a:lstStyle/>
          <a:p>
            <a:pPr>
              <a:buFontTx/>
              <a:buNone/>
            </a:pPr>
            <a:endParaRPr lang="en-GB" altLang="en-US" b="1"/>
          </a:p>
          <a:p>
            <a:r>
              <a:rPr lang="en-GB" altLang="en-US" sz="2800"/>
              <a:t>What information do you have which could help with M &amp; E?</a:t>
            </a:r>
          </a:p>
          <a:p>
            <a:r>
              <a:rPr lang="en-GB" altLang="en-US" sz="2800"/>
              <a:t>What information does your team or organisation possess?</a:t>
            </a:r>
          </a:p>
          <a:p>
            <a:r>
              <a:rPr lang="en-GB" altLang="en-US" sz="2800"/>
              <a:t>What information is available from other sources that you can you tap into to help with your M &amp; E?</a:t>
            </a:r>
            <a:r>
              <a:rPr lang="en-GB" altLang="en-US"/>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altLang="en-US">
                <a:solidFill>
                  <a:srgbClr val="FF66CC"/>
                </a:solidFill>
              </a:rPr>
              <a:t>What can you do next?</a:t>
            </a:r>
          </a:p>
        </p:txBody>
      </p:sp>
      <p:sp>
        <p:nvSpPr>
          <p:cNvPr id="30723" name="Rectangle 3"/>
          <p:cNvSpPr>
            <a:spLocks noGrp="1" noChangeArrowheads="1"/>
          </p:cNvSpPr>
          <p:nvPr>
            <p:ph type="body" idx="1"/>
          </p:nvPr>
        </p:nvSpPr>
        <p:spPr>
          <a:xfrm>
            <a:off x="468313" y="1196975"/>
            <a:ext cx="8229600" cy="4525963"/>
          </a:xfrm>
        </p:spPr>
        <p:txBody>
          <a:bodyPr/>
          <a:lstStyle/>
          <a:p>
            <a:pPr>
              <a:lnSpc>
                <a:spcPct val="90000"/>
              </a:lnSpc>
              <a:buFontTx/>
              <a:buNone/>
            </a:pPr>
            <a:r>
              <a:rPr lang="en-GB" altLang="en-US" sz="2800">
                <a:solidFill>
                  <a:srgbClr val="F23ACA"/>
                </a:solidFill>
              </a:rPr>
              <a:t>If you have 30 minutes:</a:t>
            </a:r>
          </a:p>
          <a:p>
            <a:pPr>
              <a:lnSpc>
                <a:spcPct val="90000"/>
              </a:lnSpc>
              <a:buFont typeface="Times" pitchFamily="18" charset="0"/>
              <a:buChar char="•"/>
            </a:pPr>
            <a:r>
              <a:rPr lang="en-GB" altLang="en-US" sz="2800"/>
              <a:t>Download and read Part 1 of </a:t>
            </a:r>
            <a:r>
              <a:rPr lang="en-GB" altLang="en-US" sz="2800" i="1"/>
              <a:t>Is your campaign making a difference?</a:t>
            </a:r>
            <a:r>
              <a:rPr lang="en-GB" altLang="en-US" sz="2800"/>
              <a:t> from our website</a:t>
            </a:r>
          </a:p>
          <a:p>
            <a:pPr>
              <a:lnSpc>
                <a:spcPct val="90000"/>
              </a:lnSpc>
              <a:buFont typeface="Times" pitchFamily="18" charset="0"/>
              <a:buChar char="•"/>
            </a:pPr>
            <a:r>
              <a:rPr lang="en-GB" altLang="en-US" sz="2800"/>
              <a:t>Apply the basic evaluation framework to your campaign </a:t>
            </a:r>
          </a:p>
          <a:p>
            <a:pPr>
              <a:lnSpc>
                <a:spcPct val="90000"/>
              </a:lnSpc>
              <a:buFontTx/>
              <a:buNone/>
            </a:pPr>
            <a:r>
              <a:rPr lang="en-GB" altLang="en-US" sz="2800">
                <a:solidFill>
                  <a:srgbClr val="F23ACA"/>
                </a:solidFill>
              </a:rPr>
              <a:t>If you have longer:</a:t>
            </a:r>
          </a:p>
          <a:p>
            <a:pPr>
              <a:lnSpc>
                <a:spcPct val="90000"/>
              </a:lnSpc>
              <a:buFont typeface="Times" pitchFamily="18" charset="0"/>
              <a:buChar char="•"/>
            </a:pPr>
            <a:r>
              <a:rPr lang="en-GB" altLang="en-US" sz="2800"/>
              <a:t>Purchase the complete publication for how to conduct more in depth m&amp;e</a:t>
            </a:r>
          </a:p>
          <a:p>
            <a:pPr>
              <a:lnSpc>
                <a:spcPct val="90000"/>
              </a:lnSpc>
              <a:buFont typeface="Times" pitchFamily="18" charset="0"/>
              <a:buChar char="•"/>
            </a:pPr>
            <a:r>
              <a:rPr lang="en-GB" altLang="en-US" sz="2800"/>
              <a:t>Read </a:t>
            </a:r>
            <a:r>
              <a:rPr lang="en-GB" altLang="en-US" sz="2800" i="1"/>
              <a:t>The Good Guide to Campaigning and Influencing </a:t>
            </a:r>
          </a:p>
          <a:p>
            <a:pPr>
              <a:lnSpc>
                <a:spcPct val="90000"/>
              </a:lnSpc>
              <a:buFont typeface="Times" pitchFamily="18" charset="0"/>
              <a:buChar char="•"/>
            </a:pPr>
            <a:r>
              <a:rPr lang="en-GB" altLang="en-US" sz="2800"/>
              <a:t>Carry on the discussion at </a:t>
            </a:r>
            <a:r>
              <a:rPr lang="en-GB" altLang="en-US" sz="2800">
                <a:hlinkClick r:id="rId3"/>
              </a:rPr>
              <a:t>www.forumforchange.org.uk</a:t>
            </a:r>
            <a:r>
              <a:rPr lang="en-GB" altLang="en-US" sz="2800"/>
              <a:t> </a:t>
            </a:r>
          </a:p>
          <a:p>
            <a:pPr>
              <a:lnSpc>
                <a:spcPct val="90000"/>
              </a:lnSpc>
              <a:buFont typeface="Times" pitchFamily="18" charset="0"/>
              <a:buChar char="•"/>
            </a:pPr>
            <a:endParaRPr lang="en-GB" altLang="en-US" sz="2800"/>
          </a:p>
          <a:p>
            <a:pPr algn="ctr">
              <a:lnSpc>
                <a:spcPct val="90000"/>
              </a:lnSpc>
              <a:buFontTx/>
              <a:buNone/>
            </a:pPr>
            <a:endParaRPr lang="en-GB" altLang="en-US" sz="2800"/>
          </a:p>
          <a:p>
            <a:pPr algn="ctr">
              <a:lnSpc>
                <a:spcPct val="90000"/>
              </a:lnSpc>
              <a:buFontTx/>
              <a:buNone/>
            </a:pPr>
            <a:endParaRPr lang="en-GB" altLang="en-US" sz="2800"/>
          </a:p>
          <a:p>
            <a:pPr>
              <a:lnSpc>
                <a:spcPct val="90000"/>
              </a:lnSpc>
            </a:pPr>
            <a:endParaRPr lang="en-GB" altLang="en-US" sz="28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Contact us: </a:t>
            </a:r>
          </a:p>
        </p:txBody>
      </p:sp>
      <p:sp>
        <p:nvSpPr>
          <p:cNvPr id="45059" name="Rectangle 3"/>
          <p:cNvSpPr>
            <a:spLocks noGrp="1" noChangeArrowheads="1"/>
          </p:cNvSpPr>
          <p:nvPr>
            <p:ph type="body" idx="1"/>
          </p:nvPr>
        </p:nvSpPr>
        <p:spPr/>
        <p:txBody>
          <a:bodyPr/>
          <a:lstStyle/>
          <a:p>
            <a:r>
              <a:rPr lang="en-GB" altLang="en-US"/>
              <a:t>Contact NCVO’s Campaigning Effectiveness Programme for bespoke advice and support</a:t>
            </a:r>
          </a:p>
          <a:p>
            <a:endParaRPr lang="en-GB" altLang="en-US"/>
          </a:p>
          <a:p>
            <a:r>
              <a:rPr lang="en-GB" altLang="en-US">
                <a:hlinkClick r:id="rId2"/>
              </a:rPr>
              <a:t>www.ncvo-vol.org.uk/campaigningeffectiveness</a:t>
            </a:r>
            <a:endParaRPr lang="en-GB" altLang="en-US"/>
          </a:p>
          <a:p>
            <a:endParaRPr lang="en-GB" altLang="en-US"/>
          </a:p>
          <a:p>
            <a:r>
              <a:rPr lang="en-GB" altLang="en-US">
                <a:hlinkClick r:id="rId3"/>
              </a:rPr>
              <a:t>Campaigning@ncvo-vol.org.uk</a:t>
            </a:r>
            <a:r>
              <a:rPr lang="en-GB" altLang="en-US"/>
              <a:t> </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ltLang="en-US">
                <a:solidFill>
                  <a:srgbClr val="FF66CC"/>
                </a:solidFill>
              </a:rPr>
              <a:t>Some principles of M&amp;E</a:t>
            </a:r>
          </a:p>
        </p:txBody>
      </p:sp>
      <p:sp>
        <p:nvSpPr>
          <p:cNvPr id="8195" name="Rectangle 3"/>
          <p:cNvSpPr>
            <a:spLocks noGrp="1" noChangeArrowheads="1"/>
          </p:cNvSpPr>
          <p:nvPr>
            <p:ph type="body" idx="1"/>
          </p:nvPr>
        </p:nvSpPr>
        <p:spPr/>
        <p:txBody>
          <a:bodyPr/>
          <a:lstStyle/>
          <a:p>
            <a:r>
              <a:rPr lang="en-GB" altLang="en-US"/>
              <a:t>Build evidence, not proof</a:t>
            </a:r>
          </a:p>
          <a:p>
            <a:pPr>
              <a:buFontTx/>
              <a:buNone/>
            </a:pPr>
            <a:r>
              <a:rPr lang="en-GB" altLang="en-US" i="1"/>
              <a:t>“if it quacks and has feathers, it’s probably a duck”</a:t>
            </a:r>
          </a:p>
          <a:p>
            <a:r>
              <a:rPr lang="en-GB" altLang="en-US"/>
              <a:t>Outcomes are more important that outputs</a:t>
            </a:r>
          </a:p>
          <a:p>
            <a:r>
              <a:rPr lang="en-GB" altLang="en-US"/>
              <a:t>Measure the important things, not the easy things</a:t>
            </a:r>
          </a:p>
          <a:p>
            <a:r>
              <a:rPr lang="en-GB" altLang="en-US"/>
              <a:t>Keep it simple and user-friendly</a:t>
            </a:r>
            <a:endParaRPr lang="en-GB" altLang="en-US" i="1"/>
          </a:p>
          <a:p>
            <a:endParaRPr lang="en-GB"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tLang="en-US">
                <a:solidFill>
                  <a:srgbClr val="FF66CC"/>
                </a:solidFill>
              </a:rPr>
              <a:t>Some principles of M&amp;E</a:t>
            </a:r>
          </a:p>
        </p:txBody>
      </p:sp>
      <p:sp>
        <p:nvSpPr>
          <p:cNvPr id="13315" name="Rectangle 3"/>
          <p:cNvSpPr>
            <a:spLocks noGrp="1" noChangeArrowheads="1"/>
          </p:cNvSpPr>
          <p:nvPr>
            <p:ph type="body" idx="1"/>
          </p:nvPr>
        </p:nvSpPr>
        <p:spPr/>
        <p:txBody>
          <a:bodyPr/>
          <a:lstStyle/>
          <a:p>
            <a:r>
              <a:rPr lang="en-GB" altLang="en-US"/>
              <a:t>Some information is better than none</a:t>
            </a:r>
          </a:p>
          <a:p>
            <a:pPr>
              <a:buFontTx/>
              <a:buNone/>
            </a:pPr>
            <a:r>
              <a:rPr lang="en-GB" altLang="en-US" i="1"/>
              <a:t>“It’s not the purity of the process that’s important, it’s the quality of the thinking”</a:t>
            </a:r>
          </a:p>
          <a:p>
            <a:r>
              <a:rPr lang="en-GB" altLang="en-US"/>
              <a:t>Establish the link to action</a:t>
            </a:r>
          </a:p>
          <a:p>
            <a:r>
              <a:rPr lang="en-GB" altLang="en-US"/>
              <a:t>Create a learning culture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r>
              <a:rPr lang="en-GB" altLang="en-US">
                <a:solidFill>
                  <a:srgbClr val="FF66CC"/>
                </a:solidFill>
              </a:rPr>
              <a:t>Creating an impact</a:t>
            </a:r>
          </a:p>
        </p:txBody>
      </p:sp>
      <p:sp>
        <p:nvSpPr>
          <p:cNvPr id="15363" name="Rectangle 1027"/>
          <p:cNvSpPr>
            <a:spLocks noGrp="1" noChangeArrowheads="1"/>
          </p:cNvSpPr>
          <p:nvPr>
            <p:ph type="body" idx="1"/>
          </p:nvPr>
        </p:nvSpPr>
        <p:spPr/>
        <p:txBody>
          <a:bodyPr/>
          <a:lstStyle/>
          <a:p>
            <a:endParaRPr lang="en-GB" altLang="en-US"/>
          </a:p>
          <a:p>
            <a:endParaRPr lang="en-GB" altLang="en-US"/>
          </a:p>
          <a:p>
            <a:endParaRPr lang="en-GB" altLang="en-US"/>
          </a:p>
          <a:p>
            <a:endParaRPr lang="en-GB" altLang="en-US"/>
          </a:p>
          <a:p>
            <a:endParaRPr lang="en-GB" altLang="en-US"/>
          </a:p>
          <a:p>
            <a:endParaRPr lang="en-GB" altLang="en-US"/>
          </a:p>
          <a:p>
            <a:pPr>
              <a:buFontTx/>
              <a:buNone/>
            </a:pPr>
            <a:endParaRPr lang="en-GB" altLang="en-US"/>
          </a:p>
        </p:txBody>
      </p:sp>
      <p:sp>
        <p:nvSpPr>
          <p:cNvPr id="15382" name="Text Box 1046"/>
          <p:cNvSpPr txBox="1">
            <a:spLocks noChangeArrowheads="1"/>
          </p:cNvSpPr>
          <p:nvPr/>
        </p:nvSpPr>
        <p:spPr bwMode="auto">
          <a:xfrm>
            <a:off x="381000" y="3429000"/>
            <a:ext cx="8424863"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Activities:	Consumer research to identify clearest labelling, Lobby 			government departments, email actions directed at companies</a:t>
            </a:r>
          </a:p>
          <a:p>
            <a:pPr>
              <a:spcBef>
                <a:spcPct val="50000"/>
              </a:spcBef>
            </a:pPr>
            <a:r>
              <a:rPr lang="en-GB" altLang="en-US"/>
              <a:t>Outputs: </a:t>
            </a:r>
          </a:p>
          <a:p>
            <a:pPr>
              <a:spcBef>
                <a:spcPct val="50000"/>
              </a:spcBef>
            </a:pPr>
            <a:r>
              <a:rPr lang="en-GB" altLang="en-US"/>
              <a:t>Outcomes:	Government issues clear guidelines on food labelling, major 			companies adopt clear food labelling</a:t>
            </a:r>
          </a:p>
          <a:p>
            <a:pPr>
              <a:spcBef>
                <a:spcPct val="50000"/>
              </a:spcBef>
            </a:pPr>
            <a:r>
              <a:rPr lang="en-GB" altLang="en-US"/>
              <a:t>Impact:		People’s health improved by having access to clear information 		about food</a:t>
            </a:r>
          </a:p>
          <a:p>
            <a:pPr>
              <a:spcBef>
                <a:spcPct val="50000"/>
              </a:spcBef>
            </a:pPr>
            <a:endParaRPr lang="en-GB" altLang="en-US"/>
          </a:p>
        </p:txBody>
      </p:sp>
      <p:pic>
        <p:nvPicPr>
          <p:cNvPr id="15383" name="Picture 10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835183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ltLang="en-US">
                <a:solidFill>
                  <a:srgbClr val="FF66CC"/>
                </a:solidFill>
              </a:rPr>
              <a:t>Summary of key steps</a:t>
            </a:r>
          </a:p>
        </p:txBody>
      </p:sp>
      <p:sp>
        <p:nvSpPr>
          <p:cNvPr id="12291" name="Rectangle 3"/>
          <p:cNvSpPr>
            <a:spLocks noGrp="1" noChangeArrowheads="1"/>
          </p:cNvSpPr>
          <p:nvPr>
            <p:ph type="body" idx="1"/>
          </p:nvPr>
        </p:nvSpPr>
        <p:spPr/>
        <p:txBody>
          <a:bodyPr/>
          <a:lstStyle/>
          <a:p>
            <a:r>
              <a:rPr lang="en-GB" altLang="en-US"/>
              <a:t>Identify the purpose of m&amp;e</a:t>
            </a:r>
          </a:p>
          <a:p>
            <a:r>
              <a:rPr lang="en-GB" altLang="en-US"/>
              <a:t>Decide who should be involved</a:t>
            </a:r>
          </a:p>
          <a:p>
            <a:r>
              <a:rPr lang="en-GB" altLang="en-US"/>
              <a:t>Deciding your focus</a:t>
            </a:r>
          </a:p>
          <a:p>
            <a:r>
              <a:rPr lang="en-GB" altLang="en-US"/>
              <a:t>Deciding what information you want to monitor</a:t>
            </a:r>
          </a:p>
          <a:p>
            <a:r>
              <a:rPr lang="en-GB" altLang="en-US"/>
              <a:t>Deciding how you will collect the information you need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ltLang="en-US">
                <a:solidFill>
                  <a:srgbClr val="FF66CC"/>
                </a:solidFill>
              </a:rPr>
              <a:t>Developing an M&amp;E framework</a:t>
            </a:r>
          </a:p>
        </p:txBody>
      </p:sp>
      <p:sp>
        <p:nvSpPr>
          <p:cNvPr id="10243" name="Rectangle 3"/>
          <p:cNvSpPr>
            <a:spLocks noGrp="1" noChangeArrowheads="1"/>
          </p:cNvSpPr>
          <p:nvPr>
            <p:ph type="body" idx="1"/>
          </p:nvPr>
        </p:nvSpPr>
        <p:spPr/>
        <p:txBody>
          <a:bodyPr/>
          <a:lstStyle/>
          <a:p>
            <a:pPr>
              <a:lnSpc>
                <a:spcPct val="90000"/>
              </a:lnSpc>
            </a:pPr>
            <a:r>
              <a:rPr lang="en-GB" altLang="en-US" sz="2800"/>
              <a:t>Set clear change objectives</a:t>
            </a:r>
          </a:p>
          <a:p>
            <a:pPr lvl="1">
              <a:lnSpc>
                <a:spcPct val="90000"/>
              </a:lnSpc>
            </a:pPr>
            <a:r>
              <a:rPr lang="en-GB" altLang="en-US" sz="2400"/>
              <a:t>What steps should you take to achieve your overall aim?</a:t>
            </a:r>
          </a:p>
          <a:p>
            <a:pPr>
              <a:lnSpc>
                <a:spcPct val="90000"/>
              </a:lnSpc>
            </a:pPr>
            <a:r>
              <a:rPr lang="en-GB" altLang="en-US" sz="2800"/>
              <a:t>Identify capacity and resources</a:t>
            </a:r>
          </a:p>
          <a:p>
            <a:pPr lvl="1">
              <a:lnSpc>
                <a:spcPct val="90000"/>
              </a:lnSpc>
            </a:pPr>
            <a:r>
              <a:rPr lang="en-GB" altLang="en-US" sz="2400"/>
              <a:t>Be realistic about what you can achieve</a:t>
            </a:r>
          </a:p>
          <a:p>
            <a:pPr>
              <a:lnSpc>
                <a:spcPct val="90000"/>
              </a:lnSpc>
            </a:pPr>
            <a:r>
              <a:rPr lang="en-GB" altLang="en-US" sz="2800"/>
              <a:t>Identify indicators</a:t>
            </a:r>
          </a:p>
          <a:p>
            <a:pPr lvl="1">
              <a:lnSpc>
                <a:spcPct val="90000"/>
              </a:lnSpc>
            </a:pPr>
            <a:r>
              <a:rPr lang="en-GB" altLang="en-US" sz="2400"/>
              <a:t>What information will show whether or not objectives are being met?</a:t>
            </a:r>
          </a:p>
          <a:p>
            <a:pPr>
              <a:lnSpc>
                <a:spcPct val="90000"/>
              </a:lnSpc>
            </a:pPr>
            <a:r>
              <a:rPr lang="en-GB" altLang="en-US" sz="2800"/>
              <a:t>Verification</a:t>
            </a:r>
          </a:p>
          <a:p>
            <a:pPr lvl="1">
              <a:lnSpc>
                <a:spcPct val="90000"/>
              </a:lnSpc>
            </a:pPr>
            <a:r>
              <a:rPr lang="en-GB" altLang="en-US" sz="2400"/>
              <a:t>What sources will you explore and what techniques will you use to gather the evidence?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ltLang="en-US">
                <a:solidFill>
                  <a:srgbClr val="FF66CC"/>
                </a:solidFill>
              </a:rPr>
              <a:t>The simplest approach</a:t>
            </a:r>
          </a:p>
        </p:txBody>
      </p:sp>
      <p:sp>
        <p:nvSpPr>
          <p:cNvPr id="18435" name="Rectangle 3"/>
          <p:cNvSpPr>
            <a:spLocks noGrp="1" noChangeArrowheads="1"/>
          </p:cNvSpPr>
          <p:nvPr>
            <p:ph type="body" idx="1"/>
          </p:nvPr>
        </p:nvSpPr>
        <p:spPr/>
        <p:txBody>
          <a:bodyPr/>
          <a:lstStyle/>
          <a:p>
            <a:r>
              <a:rPr lang="en-GB" altLang="en-US"/>
              <a:t>Creating space for reflection</a:t>
            </a:r>
          </a:p>
          <a:p>
            <a:pPr lvl="1"/>
            <a:r>
              <a:rPr lang="en-GB" altLang="en-US"/>
              <a:t>At key stages throughout the campaign not, just at the end</a:t>
            </a:r>
          </a:p>
          <a:p>
            <a:pPr lvl="1"/>
            <a:r>
              <a:rPr lang="en-GB" altLang="en-US"/>
              <a:t>Discuss key questions</a:t>
            </a:r>
          </a:p>
          <a:p>
            <a:pPr lvl="1"/>
            <a:r>
              <a:rPr lang="en-GB" altLang="en-US"/>
              <a:t>Identify clear and achievable recommendations for future working</a:t>
            </a:r>
          </a:p>
          <a:p>
            <a:pPr lvl="1"/>
            <a:endParaRPr lang="en-GB"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2156</TotalTime>
  <Words>5037</Words>
  <Application>Microsoft Office PowerPoint</Application>
  <PresentationFormat>On-screen Show (4:3)</PresentationFormat>
  <Paragraphs>523</Paragraphs>
  <Slides>34</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Arial</vt:lpstr>
      <vt:lpstr>Times New Roman</vt:lpstr>
      <vt:lpstr>Calibri</vt:lpstr>
      <vt:lpstr>ＭＳ Ｐゴシック</vt:lpstr>
      <vt:lpstr>Times</vt:lpstr>
      <vt:lpstr>Wingdings</vt:lpstr>
      <vt:lpstr>Default Design</vt:lpstr>
      <vt:lpstr>Adobe Acrobat Document</vt:lpstr>
      <vt:lpstr>Meaningful and manageable evaluation </vt:lpstr>
      <vt:lpstr>Why monitor and evaluate? </vt:lpstr>
      <vt:lpstr> M&amp;E can be a valuable part of your campaign </vt:lpstr>
      <vt:lpstr>Some principles of M&amp;E</vt:lpstr>
      <vt:lpstr>Some principles of M&amp;E</vt:lpstr>
      <vt:lpstr>Creating an impact</vt:lpstr>
      <vt:lpstr>Summary of key steps</vt:lpstr>
      <vt:lpstr>Developing an M&amp;E framework</vt:lpstr>
      <vt:lpstr>The simplest approach</vt:lpstr>
      <vt:lpstr>Evaluation Framework</vt:lpstr>
      <vt:lpstr>Don’t just focus on outputs..</vt:lpstr>
      <vt:lpstr>Outputs vs Outcomes</vt:lpstr>
      <vt:lpstr>Creating a credible mass of evidence</vt:lpstr>
      <vt:lpstr>Building a learning culture in your organisation</vt:lpstr>
      <vt:lpstr>Aim to…</vt:lpstr>
      <vt:lpstr>Communicating impact</vt:lpstr>
      <vt:lpstr>Sudan Campaign: Evaluation case study</vt:lpstr>
      <vt:lpstr>PowerPoint Presentation</vt:lpstr>
      <vt:lpstr>PowerPoint Presentation</vt:lpstr>
      <vt:lpstr>PowerPoint Presentation</vt:lpstr>
      <vt:lpstr>Evaluation challenges and solutions</vt:lpstr>
      <vt:lpstr>PowerPoint Presentation</vt:lpstr>
      <vt:lpstr>So what did we learn?</vt:lpstr>
      <vt:lpstr>Objective 1 – Met</vt:lpstr>
      <vt:lpstr>Objective 2: Partially met</vt:lpstr>
      <vt:lpstr>Objectives 3 &amp; 4 – Not met</vt:lpstr>
      <vt:lpstr>PowerPoint Presentation</vt:lpstr>
      <vt:lpstr>What evidence did we have for our effectiveness?</vt:lpstr>
      <vt:lpstr>So what did we know after 6 months?</vt:lpstr>
      <vt:lpstr>How did this contribute towards building a learning culture?</vt:lpstr>
      <vt:lpstr>What should I take away from this?</vt:lpstr>
      <vt:lpstr>Questions and discussion  Questions to think about:</vt:lpstr>
      <vt:lpstr>What can you do next?</vt:lpstr>
      <vt:lpstr>Contact us: </vt:lpstr>
    </vt:vector>
  </TitlesOfParts>
  <Company>National Council for Voluntary Organisations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Campaigns Conference M&amp;E</dc:title>
  <dc:creator>susie Rabin</dc:creator>
  <cp:lastModifiedBy>The Right Ethos</cp:lastModifiedBy>
  <cp:revision>83</cp:revision>
  <dcterms:created xsi:type="dcterms:W3CDTF">2008-05-08T10:09:48Z</dcterms:created>
  <dcterms:modified xsi:type="dcterms:W3CDTF">2015-12-11T10:10:43Z</dcterms:modified>
</cp:coreProperties>
</file>